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7"/>
  </p:notesMasterIdLst>
  <p:sldIdLst>
    <p:sldId id="256" r:id="rId2"/>
    <p:sldId id="330" r:id="rId3"/>
    <p:sldId id="258" r:id="rId4"/>
    <p:sldId id="332" r:id="rId5"/>
    <p:sldId id="333" r:id="rId6"/>
    <p:sldId id="305" r:id="rId7"/>
    <p:sldId id="335" r:id="rId8"/>
    <p:sldId id="339" r:id="rId9"/>
    <p:sldId id="340" r:id="rId10"/>
    <p:sldId id="344" r:id="rId11"/>
    <p:sldId id="349" r:id="rId12"/>
    <p:sldId id="342" r:id="rId13"/>
    <p:sldId id="343" r:id="rId14"/>
    <p:sldId id="346" r:id="rId15"/>
    <p:sldId id="348" r:id="rId16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8"/>
      <p:bold r:id="rId19"/>
      <p:italic r:id="rId20"/>
      <p:boldItalic r:id="rId21"/>
    </p:embeddedFont>
    <p:embeddedFont>
      <p:font typeface="Barlow Semi Condensed" panose="00000506000000000000" pitchFamily="2" charset="0"/>
      <p:regular r:id="rId22"/>
      <p:bold r:id="rId23"/>
      <p:italic r:id="rId24"/>
      <p:boldItalic r:id="rId25"/>
    </p:embeddedFont>
    <p:embeddedFont>
      <p:font typeface="Barlow Semi Condensed Light" panose="00000406000000000000" pitchFamily="2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Fira Sans Extra Condensed Medium" panose="020B0604020202020204" charset="0"/>
      <p:regular r:id="rId34"/>
      <p:bold r:id="rId35"/>
      <p:italic r:id="rId36"/>
      <p:boldItalic r:id="rId37"/>
    </p:embeddedFont>
    <p:embeddedFont>
      <p:font typeface="Oswald" panose="00000500000000000000" pitchFamily="2" charset="0"/>
      <p:regular r:id="rId38"/>
      <p:bold r:id="rId39"/>
    </p:embeddedFont>
    <p:embeddedFont>
      <p:font typeface="Oswald Medium" panose="00000600000000000000" pitchFamily="2" charset="0"/>
      <p:regular r:id="rId40"/>
    </p:embeddedFont>
    <p:embeddedFont>
      <p:font typeface="Roboto Slab Light" panose="020B0604020202020204" charset="0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AFF"/>
    <a:srgbClr val="254B71"/>
    <a:srgbClr val="E5F8FF"/>
    <a:srgbClr val="336699"/>
    <a:srgbClr val="CCECFF"/>
    <a:srgbClr val="9DBEDF"/>
    <a:srgbClr val="C2ECE9"/>
    <a:srgbClr val="00223A"/>
    <a:srgbClr val="98280A"/>
    <a:srgbClr val="3F7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napToGrid="0">
      <p:cViewPr varScale="1">
        <p:scale>
          <a:sx n="83" d="100"/>
          <a:sy n="83" d="100"/>
        </p:scale>
        <p:origin x="80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tableStyles" Target="tableStyles.xml"/><Relationship Id="rId20" Type="http://schemas.openxmlformats.org/officeDocument/2006/relationships/font" Target="fonts/font3.fntdata"/><Relationship Id="rId41" Type="http://schemas.openxmlformats.org/officeDocument/2006/relationships/font" Target="fonts/font2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571317-95E2-43BE-8455-19060DD94B66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2A63DD3-0511-434C-8F15-4FC2D1A9DCB6}">
      <dgm:prSet phldrT="[Texte]"/>
      <dgm:spPr>
        <a:solidFill>
          <a:srgbClr val="9DBEDF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  <a:latin typeface="+mj-lt"/>
            </a:rPr>
            <a:t>Transformer l’expérience client. </a:t>
          </a:r>
          <a:endParaRPr lang="fr-FR" dirty="0"/>
        </a:p>
      </dgm:t>
    </dgm:pt>
    <dgm:pt modelId="{9585E21F-3C38-4A8C-B473-7BC44DA802D2}" type="parTrans" cxnId="{B156FFF4-64E9-4C29-AE4B-330E5EA3D041}">
      <dgm:prSet/>
      <dgm:spPr/>
      <dgm:t>
        <a:bodyPr/>
        <a:lstStyle/>
        <a:p>
          <a:endParaRPr lang="fr-FR"/>
        </a:p>
      </dgm:t>
    </dgm:pt>
    <dgm:pt modelId="{F7F5B1E7-2054-422B-9DB2-B4DBE9B0B0DE}" type="sibTrans" cxnId="{B156FFF4-64E9-4C29-AE4B-330E5EA3D041}">
      <dgm:prSet/>
      <dgm:spPr/>
      <dgm:t>
        <a:bodyPr/>
        <a:lstStyle/>
        <a:p>
          <a:endParaRPr lang="fr-FR"/>
        </a:p>
      </dgm:t>
    </dgm:pt>
    <dgm:pt modelId="{532BCEBA-8812-4A7E-B00B-055E9DC56D08}">
      <dgm:prSet phldrT="[Texte]"/>
      <dgm:spPr>
        <a:solidFill>
          <a:srgbClr val="9DBEDF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  <a:latin typeface="+mj-lt"/>
            </a:rPr>
            <a:t>Transformer l’infrastructure informatique</a:t>
          </a:r>
          <a:endParaRPr lang="fr-FR" dirty="0"/>
        </a:p>
      </dgm:t>
    </dgm:pt>
    <dgm:pt modelId="{E8E64337-A064-456A-9587-E27F59892EF0}" type="parTrans" cxnId="{28ECC8EC-B50F-4353-A05E-5A205B316CCC}">
      <dgm:prSet/>
      <dgm:spPr/>
      <dgm:t>
        <a:bodyPr/>
        <a:lstStyle/>
        <a:p>
          <a:endParaRPr lang="fr-FR"/>
        </a:p>
      </dgm:t>
    </dgm:pt>
    <dgm:pt modelId="{D1933B62-453F-450F-93AE-4648DAE6837D}" type="sibTrans" cxnId="{28ECC8EC-B50F-4353-A05E-5A205B316CCC}">
      <dgm:prSet/>
      <dgm:spPr/>
      <dgm:t>
        <a:bodyPr/>
        <a:lstStyle/>
        <a:p>
          <a:endParaRPr lang="fr-FR"/>
        </a:p>
      </dgm:t>
    </dgm:pt>
    <dgm:pt modelId="{045B914F-62E8-4171-8EE8-460143C20900}">
      <dgm:prSet phldrT="[Texte]" custT="1"/>
      <dgm:spPr>
        <a:solidFill>
          <a:srgbClr val="F3FAFF"/>
        </a:solidFill>
      </dgm:spPr>
      <dgm:t>
        <a:bodyPr/>
        <a:lstStyle/>
        <a:p>
          <a:r>
            <a:rPr lang="fr-FR" sz="1100" b="1" dirty="0">
              <a:solidFill>
                <a:srgbClr val="002060"/>
              </a:solidFill>
            </a:rPr>
            <a:t>Processus de conduite de changement</a:t>
          </a:r>
        </a:p>
      </dgm:t>
    </dgm:pt>
    <dgm:pt modelId="{CA65D9D5-E732-4317-B8DF-5CA9D66B3FE1}" type="parTrans" cxnId="{F914C2F6-E407-40B2-B781-61E364E8BBFE}">
      <dgm:prSet/>
      <dgm:spPr/>
      <dgm:t>
        <a:bodyPr/>
        <a:lstStyle/>
        <a:p>
          <a:endParaRPr lang="fr-FR"/>
        </a:p>
      </dgm:t>
    </dgm:pt>
    <dgm:pt modelId="{685F4801-8308-4AA0-8CD6-E272F1090996}" type="sibTrans" cxnId="{F914C2F6-E407-40B2-B781-61E364E8BBFE}">
      <dgm:prSet/>
      <dgm:spPr/>
      <dgm:t>
        <a:bodyPr/>
        <a:lstStyle/>
        <a:p>
          <a:endParaRPr lang="fr-FR"/>
        </a:p>
      </dgm:t>
    </dgm:pt>
    <dgm:pt modelId="{3495CED6-595A-47E8-BBE1-AE7B60EA7924}">
      <dgm:prSet phldrT="[Texte]"/>
      <dgm:spPr>
        <a:solidFill>
          <a:srgbClr val="9DBEDF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  <a:latin typeface="+mj-lt"/>
            </a:rPr>
            <a:t>Transformer la Structure organisationnelle</a:t>
          </a:r>
          <a:endParaRPr lang="fr-FR" dirty="0"/>
        </a:p>
      </dgm:t>
    </dgm:pt>
    <dgm:pt modelId="{346C7F80-FE03-49E8-88D9-CC729180973C}" type="parTrans" cxnId="{8654158C-637A-4BF3-84AD-6E2E2C136011}">
      <dgm:prSet/>
      <dgm:spPr/>
      <dgm:t>
        <a:bodyPr/>
        <a:lstStyle/>
        <a:p>
          <a:endParaRPr lang="fr-FR"/>
        </a:p>
      </dgm:t>
    </dgm:pt>
    <dgm:pt modelId="{E771289C-C6B1-40B1-BEE5-7127EFE10A33}" type="sibTrans" cxnId="{8654158C-637A-4BF3-84AD-6E2E2C136011}">
      <dgm:prSet/>
      <dgm:spPr/>
      <dgm:t>
        <a:bodyPr/>
        <a:lstStyle/>
        <a:p>
          <a:endParaRPr lang="fr-FR"/>
        </a:p>
      </dgm:t>
    </dgm:pt>
    <dgm:pt modelId="{F5C34259-6F18-4F07-BF9E-B8ABBC5A008C}" type="pres">
      <dgm:prSet presAssocID="{82571317-95E2-43BE-8455-19060DD94B66}" presName="compositeShape" presStyleCnt="0">
        <dgm:presLayoutVars>
          <dgm:chMax val="9"/>
          <dgm:dir/>
          <dgm:resizeHandles val="exact"/>
        </dgm:presLayoutVars>
      </dgm:prSet>
      <dgm:spPr/>
    </dgm:pt>
    <dgm:pt modelId="{8A429798-9A75-49B0-A6DA-33BB54712914}" type="pres">
      <dgm:prSet presAssocID="{82571317-95E2-43BE-8455-19060DD94B66}" presName="triangle1" presStyleLbl="node1" presStyleIdx="0" presStyleCnt="4">
        <dgm:presLayoutVars>
          <dgm:bulletEnabled val="1"/>
        </dgm:presLayoutVars>
      </dgm:prSet>
      <dgm:spPr/>
    </dgm:pt>
    <dgm:pt modelId="{B01CF610-0E76-4BCF-8EC3-64CF3450630A}" type="pres">
      <dgm:prSet presAssocID="{82571317-95E2-43BE-8455-19060DD94B66}" presName="triangle2" presStyleLbl="node1" presStyleIdx="1" presStyleCnt="4">
        <dgm:presLayoutVars>
          <dgm:bulletEnabled val="1"/>
        </dgm:presLayoutVars>
      </dgm:prSet>
      <dgm:spPr/>
    </dgm:pt>
    <dgm:pt modelId="{8545F01C-907B-4184-8718-C1900EE46CAB}" type="pres">
      <dgm:prSet presAssocID="{82571317-95E2-43BE-8455-19060DD94B66}" presName="triangle3" presStyleLbl="node1" presStyleIdx="2" presStyleCnt="4">
        <dgm:presLayoutVars>
          <dgm:bulletEnabled val="1"/>
        </dgm:presLayoutVars>
      </dgm:prSet>
      <dgm:spPr/>
    </dgm:pt>
    <dgm:pt modelId="{5B6CFBA0-73A6-4234-8534-A05A65BD2709}" type="pres">
      <dgm:prSet presAssocID="{82571317-95E2-43BE-8455-19060DD94B66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4FB8B706-8271-40A1-A8BC-20C875820E5E}" type="presOf" srcId="{3495CED6-595A-47E8-BBE1-AE7B60EA7924}" destId="{5B6CFBA0-73A6-4234-8534-A05A65BD2709}" srcOrd="0" destOrd="0" presId="urn:microsoft.com/office/officeart/2005/8/layout/pyramid4"/>
    <dgm:cxn modelId="{574CC438-FEAC-444D-A504-E4DEDDD50F9C}" type="presOf" srcId="{82571317-95E2-43BE-8455-19060DD94B66}" destId="{F5C34259-6F18-4F07-BF9E-B8ABBC5A008C}" srcOrd="0" destOrd="0" presId="urn:microsoft.com/office/officeart/2005/8/layout/pyramid4"/>
    <dgm:cxn modelId="{2B32207D-D13D-4CFE-8389-02C8BD1C6128}" type="presOf" srcId="{42A63DD3-0511-434C-8F15-4FC2D1A9DCB6}" destId="{8A429798-9A75-49B0-A6DA-33BB54712914}" srcOrd="0" destOrd="0" presId="urn:microsoft.com/office/officeart/2005/8/layout/pyramid4"/>
    <dgm:cxn modelId="{8654158C-637A-4BF3-84AD-6E2E2C136011}" srcId="{82571317-95E2-43BE-8455-19060DD94B66}" destId="{3495CED6-595A-47E8-BBE1-AE7B60EA7924}" srcOrd="3" destOrd="0" parTransId="{346C7F80-FE03-49E8-88D9-CC729180973C}" sibTransId="{E771289C-C6B1-40B1-BEE5-7127EFE10A33}"/>
    <dgm:cxn modelId="{D50553A4-8370-4069-86EB-3B84CB088BA3}" type="presOf" srcId="{532BCEBA-8812-4A7E-B00B-055E9DC56D08}" destId="{B01CF610-0E76-4BCF-8EC3-64CF3450630A}" srcOrd="0" destOrd="0" presId="urn:microsoft.com/office/officeart/2005/8/layout/pyramid4"/>
    <dgm:cxn modelId="{A3324CD5-17AB-4F54-BF84-BCFBD544B8BB}" type="presOf" srcId="{045B914F-62E8-4171-8EE8-460143C20900}" destId="{8545F01C-907B-4184-8718-C1900EE46CAB}" srcOrd="0" destOrd="0" presId="urn:microsoft.com/office/officeart/2005/8/layout/pyramid4"/>
    <dgm:cxn modelId="{28ECC8EC-B50F-4353-A05E-5A205B316CCC}" srcId="{82571317-95E2-43BE-8455-19060DD94B66}" destId="{532BCEBA-8812-4A7E-B00B-055E9DC56D08}" srcOrd="1" destOrd="0" parTransId="{E8E64337-A064-456A-9587-E27F59892EF0}" sibTransId="{D1933B62-453F-450F-93AE-4648DAE6837D}"/>
    <dgm:cxn modelId="{B156FFF4-64E9-4C29-AE4B-330E5EA3D041}" srcId="{82571317-95E2-43BE-8455-19060DD94B66}" destId="{42A63DD3-0511-434C-8F15-4FC2D1A9DCB6}" srcOrd="0" destOrd="0" parTransId="{9585E21F-3C38-4A8C-B473-7BC44DA802D2}" sibTransId="{F7F5B1E7-2054-422B-9DB2-B4DBE9B0B0DE}"/>
    <dgm:cxn modelId="{F914C2F6-E407-40B2-B781-61E364E8BBFE}" srcId="{82571317-95E2-43BE-8455-19060DD94B66}" destId="{045B914F-62E8-4171-8EE8-460143C20900}" srcOrd="2" destOrd="0" parTransId="{CA65D9D5-E732-4317-B8DF-5CA9D66B3FE1}" sibTransId="{685F4801-8308-4AA0-8CD6-E272F1090996}"/>
    <dgm:cxn modelId="{3178BD44-8E93-4E10-9CA4-65BAC336604E}" type="presParOf" srcId="{F5C34259-6F18-4F07-BF9E-B8ABBC5A008C}" destId="{8A429798-9A75-49B0-A6DA-33BB54712914}" srcOrd="0" destOrd="0" presId="urn:microsoft.com/office/officeart/2005/8/layout/pyramid4"/>
    <dgm:cxn modelId="{5B7250D6-2D89-4517-9E4C-F57C308B8738}" type="presParOf" srcId="{F5C34259-6F18-4F07-BF9E-B8ABBC5A008C}" destId="{B01CF610-0E76-4BCF-8EC3-64CF3450630A}" srcOrd="1" destOrd="0" presId="urn:microsoft.com/office/officeart/2005/8/layout/pyramid4"/>
    <dgm:cxn modelId="{364ACDF3-8459-464F-B8FD-EC57DC5EF7E2}" type="presParOf" srcId="{F5C34259-6F18-4F07-BF9E-B8ABBC5A008C}" destId="{8545F01C-907B-4184-8718-C1900EE46CAB}" srcOrd="2" destOrd="0" presId="urn:microsoft.com/office/officeart/2005/8/layout/pyramid4"/>
    <dgm:cxn modelId="{318BA5E4-7612-450D-A8DE-184A533C4174}" type="presParOf" srcId="{F5C34259-6F18-4F07-BF9E-B8ABBC5A008C}" destId="{5B6CFBA0-73A6-4234-8534-A05A65BD2709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92369-E8D2-4296-82C8-7390C2738DE6}" type="doc">
      <dgm:prSet loTypeId="urn:microsoft.com/office/officeart/2005/8/layout/radial6" loCatId="cycle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5F541660-4B9F-4088-8E69-308E5D96746C}">
      <dgm:prSet phldrT="[Texte]"/>
      <dgm:spPr/>
      <dgm:t>
        <a:bodyPr/>
        <a:lstStyle/>
        <a:p>
          <a:r>
            <a:rPr lang="fr-FR" i="1" dirty="0">
              <a:latin typeface="Calibri" panose="020F0502020204030204" pitchFamily="34" charset="0"/>
              <a:ea typeface="Calibri" panose="020F0502020204030204" pitchFamily="34" charset="0"/>
            </a:rPr>
            <a:t>Le management des risques de l’entreprise (CADRE COSO ERM 2017)</a:t>
          </a:r>
          <a:endParaRPr lang="fr-FR" dirty="0"/>
        </a:p>
      </dgm:t>
    </dgm:pt>
    <dgm:pt modelId="{5C0AB87E-0D27-43D2-9EC1-C912E850318F}" type="parTrans" cxnId="{0F655AE7-C85A-410D-BF19-29A3EAC6B667}">
      <dgm:prSet/>
      <dgm:spPr/>
      <dgm:t>
        <a:bodyPr/>
        <a:lstStyle/>
        <a:p>
          <a:endParaRPr lang="fr-FR"/>
        </a:p>
      </dgm:t>
    </dgm:pt>
    <dgm:pt modelId="{140199DD-BEB1-40A4-9115-E8E98670EB3B}" type="sibTrans" cxnId="{0F655AE7-C85A-410D-BF19-29A3EAC6B667}">
      <dgm:prSet/>
      <dgm:spPr/>
      <dgm:t>
        <a:bodyPr/>
        <a:lstStyle/>
        <a:p>
          <a:endParaRPr lang="fr-FR"/>
        </a:p>
      </dgm:t>
    </dgm:pt>
    <dgm:pt modelId="{42EA263B-7EE9-45F9-AB5C-AA35177171E9}">
      <dgm:prSet phldrT="[Texte]"/>
      <dgm:spPr/>
      <dgm:t>
        <a:bodyPr/>
        <a:lstStyle/>
        <a:p>
          <a:r>
            <a:rPr lang="fr-FR" dirty="0"/>
            <a:t>Culture de risque</a:t>
          </a:r>
        </a:p>
      </dgm:t>
    </dgm:pt>
    <dgm:pt modelId="{FE66338C-CC12-4E04-A400-D6FEF16F26ED}" type="parTrans" cxnId="{51EA564C-FCD8-4036-93FC-C5162863865B}">
      <dgm:prSet/>
      <dgm:spPr/>
      <dgm:t>
        <a:bodyPr/>
        <a:lstStyle/>
        <a:p>
          <a:endParaRPr lang="fr-FR"/>
        </a:p>
      </dgm:t>
    </dgm:pt>
    <dgm:pt modelId="{5E610CEC-E545-4E57-AA4B-9E673553B8F2}" type="sibTrans" cxnId="{51EA564C-FCD8-4036-93FC-C5162863865B}">
      <dgm:prSet/>
      <dgm:spPr/>
      <dgm:t>
        <a:bodyPr/>
        <a:lstStyle/>
        <a:p>
          <a:endParaRPr lang="fr-FR"/>
        </a:p>
      </dgm:t>
    </dgm:pt>
    <dgm:pt modelId="{BECF6E5D-6A7E-459A-9706-93674FCC1ECD}">
      <dgm:prSet phldrT="[Texte]"/>
      <dgm:spPr/>
      <dgm:t>
        <a:bodyPr/>
        <a:lstStyle/>
        <a:p>
          <a:r>
            <a:rPr lang="fr-FR" dirty="0"/>
            <a:t>Identifier le risque</a:t>
          </a:r>
        </a:p>
      </dgm:t>
    </dgm:pt>
    <dgm:pt modelId="{585C3AF6-99F7-45F1-9CB8-E0477013F305}" type="parTrans" cxnId="{9AF0B2F3-14F8-40F1-BEB8-4EBEBA5CC6D4}">
      <dgm:prSet/>
      <dgm:spPr/>
      <dgm:t>
        <a:bodyPr/>
        <a:lstStyle/>
        <a:p>
          <a:endParaRPr lang="fr-FR"/>
        </a:p>
      </dgm:t>
    </dgm:pt>
    <dgm:pt modelId="{24068020-73AC-4706-88AE-764B53B61FB6}" type="sibTrans" cxnId="{9AF0B2F3-14F8-40F1-BEB8-4EBEBA5CC6D4}">
      <dgm:prSet/>
      <dgm:spPr/>
      <dgm:t>
        <a:bodyPr/>
        <a:lstStyle/>
        <a:p>
          <a:endParaRPr lang="fr-FR"/>
        </a:p>
      </dgm:t>
    </dgm:pt>
    <dgm:pt modelId="{73F6DB96-B0B3-443E-BCFB-CFC451B1353B}">
      <dgm:prSet phldrT="[Texte]"/>
      <dgm:spPr/>
      <dgm:t>
        <a:bodyPr/>
        <a:lstStyle/>
        <a:p>
          <a:r>
            <a:rPr lang="fr-FR" dirty="0"/>
            <a:t>Répondre au risque</a:t>
          </a:r>
        </a:p>
      </dgm:t>
    </dgm:pt>
    <dgm:pt modelId="{C109F16D-B247-45F6-8353-6694F0AB6C14}" type="parTrans" cxnId="{99DAC763-CB14-4A8D-ACF8-5F92558A9155}">
      <dgm:prSet/>
      <dgm:spPr/>
      <dgm:t>
        <a:bodyPr/>
        <a:lstStyle/>
        <a:p>
          <a:endParaRPr lang="fr-FR"/>
        </a:p>
      </dgm:t>
    </dgm:pt>
    <dgm:pt modelId="{2C402E1D-DF25-4703-B68B-67F3B17F6FBD}" type="sibTrans" cxnId="{99DAC763-CB14-4A8D-ACF8-5F92558A9155}">
      <dgm:prSet/>
      <dgm:spPr/>
      <dgm:t>
        <a:bodyPr/>
        <a:lstStyle/>
        <a:p>
          <a:endParaRPr lang="fr-FR"/>
        </a:p>
      </dgm:t>
    </dgm:pt>
    <dgm:pt modelId="{C72208EF-1F6F-4F78-9C79-453A3748B9E0}">
      <dgm:prSet phldrT="[Texte]"/>
      <dgm:spPr/>
      <dgm:t>
        <a:bodyPr/>
        <a:lstStyle/>
        <a:p>
          <a:r>
            <a:rPr lang="fr-FR" dirty="0"/>
            <a:t>Suivre le risque</a:t>
          </a:r>
        </a:p>
      </dgm:t>
    </dgm:pt>
    <dgm:pt modelId="{BCC64AB0-BC35-46F0-865E-BE544C546834}" type="parTrans" cxnId="{D8402521-7C0E-45FB-950A-A2DA660E96A7}">
      <dgm:prSet/>
      <dgm:spPr/>
      <dgm:t>
        <a:bodyPr/>
        <a:lstStyle/>
        <a:p>
          <a:endParaRPr lang="fr-FR"/>
        </a:p>
      </dgm:t>
    </dgm:pt>
    <dgm:pt modelId="{88319B15-364B-47A0-AE81-C4E9A89519BE}" type="sibTrans" cxnId="{D8402521-7C0E-45FB-950A-A2DA660E96A7}">
      <dgm:prSet/>
      <dgm:spPr/>
      <dgm:t>
        <a:bodyPr/>
        <a:lstStyle/>
        <a:p>
          <a:endParaRPr lang="fr-FR"/>
        </a:p>
      </dgm:t>
    </dgm:pt>
    <dgm:pt modelId="{F64A33E3-C851-4501-8168-BC63495E267B}">
      <dgm:prSet/>
      <dgm:spPr/>
      <dgm:t>
        <a:bodyPr/>
        <a:lstStyle/>
        <a:p>
          <a:r>
            <a:rPr lang="fr-FR" dirty="0"/>
            <a:t>Evaluer le risque</a:t>
          </a:r>
        </a:p>
      </dgm:t>
    </dgm:pt>
    <dgm:pt modelId="{1F25112F-1EEA-4400-8ED6-16E5C33B579F}" type="parTrans" cxnId="{10E4AB59-97FC-4BE1-9684-DB88AEC4A7E5}">
      <dgm:prSet/>
      <dgm:spPr/>
      <dgm:t>
        <a:bodyPr/>
        <a:lstStyle/>
        <a:p>
          <a:endParaRPr lang="fr-FR"/>
        </a:p>
      </dgm:t>
    </dgm:pt>
    <dgm:pt modelId="{090D0568-D0FD-4220-90E8-A0B778D70529}" type="sibTrans" cxnId="{10E4AB59-97FC-4BE1-9684-DB88AEC4A7E5}">
      <dgm:prSet/>
      <dgm:spPr/>
      <dgm:t>
        <a:bodyPr/>
        <a:lstStyle/>
        <a:p>
          <a:endParaRPr lang="fr-FR"/>
        </a:p>
      </dgm:t>
    </dgm:pt>
    <dgm:pt modelId="{ED91279A-CD30-4154-8431-DE81960BB3DE}" type="pres">
      <dgm:prSet presAssocID="{C7A92369-E8D2-4296-82C8-7390C2738DE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0A87802-592C-4477-8A4D-546E0C3A8A5B}" type="pres">
      <dgm:prSet presAssocID="{5F541660-4B9F-4088-8E69-308E5D96746C}" presName="centerShape" presStyleLbl="node0" presStyleIdx="0" presStyleCnt="1"/>
      <dgm:spPr/>
    </dgm:pt>
    <dgm:pt modelId="{3A047989-469F-442B-940E-9A3724DDE657}" type="pres">
      <dgm:prSet presAssocID="{42EA263B-7EE9-45F9-AB5C-AA35177171E9}" presName="node" presStyleLbl="node1" presStyleIdx="0" presStyleCnt="5">
        <dgm:presLayoutVars>
          <dgm:bulletEnabled val="1"/>
        </dgm:presLayoutVars>
      </dgm:prSet>
      <dgm:spPr/>
    </dgm:pt>
    <dgm:pt modelId="{05F06DBC-D3DD-47A1-AD1F-CB2804CC8138}" type="pres">
      <dgm:prSet presAssocID="{42EA263B-7EE9-45F9-AB5C-AA35177171E9}" presName="dummy" presStyleCnt="0"/>
      <dgm:spPr/>
    </dgm:pt>
    <dgm:pt modelId="{555CC66E-EBDC-4DFF-86B2-BEC0937005E0}" type="pres">
      <dgm:prSet presAssocID="{5E610CEC-E545-4E57-AA4B-9E673553B8F2}" presName="sibTrans" presStyleLbl="sibTrans2D1" presStyleIdx="0" presStyleCnt="5"/>
      <dgm:spPr/>
    </dgm:pt>
    <dgm:pt modelId="{9E7F8B1D-8690-4783-AE08-3811130F1BE4}" type="pres">
      <dgm:prSet presAssocID="{BECF6E5D-6A7E-459A-9706-93674FCC1ECD}" presName="node" presStyleLbl="node1" presStyleIdx="1" presStyleCnt="5">
        <dgm:presLayoutVars>
          <dgm:bulletEnabled val="1"/>
        </dgm:presLayoutVars>
      </dgm:prSet>
      <dgm:spPr/>
    </dgm:pt>
    <dgm:pt modelId="{8DCD383C-5D8D-4A6F-819D-4E243FBDE3C5}" type="pres">
      <dgm:prSet presAssocID="{BECF6E5D-6A7E-459A-9706-93674FCC1ECD}" presName="dummy" presStyleCnt="0"/>
      <dgm:spPr/>
    </dgm:pt>
    <dgm:pt modelId="{4B07E6AA-7D8B-4850-A8D2-591647D0DFA0}" type="pres">
      <dgm:prSet presAssocID="{24068020-73AC-4706-88AE-764B53B61FB6}" presName="sibTrans" presStyleLbl="sibTrans2D1" presStyleIdx="1" presStyleCnt="5"/>
      <dgm:spPr/>
    </dgm:pt>
    <dgm:pt modelId="{9D36C499-AE63-4CED-BBDF-01D10060BE9D}" type="pres">
      <dgm:prSet presAssocID="{F64A33E3-C851-4501-8168-BC63495E267B}" presName="node" presStyleLbl="node1" presStyleIdx="2" presStyleCnt="5">
        <dgm:presLayoutVars>
          <dgm:bulletEnabled val="1"/>
        </dgm:presLayoutVars>
      </dgm:prSet>
      <dgm:spPr/>
    </dgm:pt>
    <dgm:pt modelId="{FF7785F7-EC93-496B-B830-A6B95775A841}" type="pres">
      <dgm:prSet presAssocID="{F64A33E3-C851-4501-8168-BC63495E267B}" presName="dummy" presStyleCnt="0"/>
      <dgm:spPr/>
    </dgm:pt>
    <dgm:pt modelId="{324C40F8-4659-40DB-BD02-9329EC6FF128}" type="pres">
      <dgm:prSet presAssocID="{090D0568-D0FD-4220-90E8-A0B778D70529}" presName="sibTrans" presStyleLbl="sibTrans2D1" presStyleIdx="2" presStyleCnt="5"/>
      <dgm:spPr/>
    </dgm:pt>
    <dgm:pt modelId="{820C7FE6-10AD-4D36-A0DA-39F0A3A1E93B}" type="pres">
      <dgm:prSet presAssocID="{73F6DB96-B0B3-443E-BCFB-CFC451B1353B}" presName="node" presStyleLbl="node1" presStyleIdx="3" presStyleCnt="5">
        <dgm:presLayoutVars>
          <dgm:bulletEnabled val="1"/>
        </dgm:presLayoutVars>
      </dgm:prSet>
      <dgm:spPr/>
    </dgm:pt>
    <dgm:pt modelId="{C8330EA0-AD4C-4116-82DE-9776B2D6BF50}" type="pres">
      <dgm:prSet presAssocID="{73F6DB96-B0B3-443E-BCFB-CFC451B1353B}" presName="dummy" presStyleCnt="0"/>
      <dgm:spPr/>
    </dgm:pt>
    <dgm:pt modelId="{EBB40AAE-7A2D-4E45-9DA3-E90833DABB71}" type="pres">
      <dgm:prSet presAssocID="{2C402E1D-DF25-4703-B68B-67F3B17F6FBD}" presName="sibTrans" presStyleLbl="sibTrans2D1" presStyleIdx="3" presStyleCnt="5"/>
      <dgm:spPr/>
    </dgm:pt>
    <dgm:pt modelId="{F2D31082-73A4-4704-A852-312CE02F8616}" type="pres">
      <dgm:prSet presAssocID="{C72208EF-1F6F-4F78-9C79-453A3748B9E0}" presName="node" presStyleLbl="node1" presStyleIdx="4" presStyleCnt="5">
        <dgm:presLayoutVars>
          <dgm:bulletEnabled val="1"/>
        </dgm:presLayoutVars>
      </dgm:prSet>
      <dgm:spPr/>
    </dgm:pt>
    <dgm:pt modelId="{2C9BB409-AC55-48CB-87B7-06E323323A6E}" type="pres">
      <dgm:prSet presAssocID="{C72208EF-1F6F-4F78-9C79-453A3748B9E0}" presName="dummy" presStyleCnt="0"/>
      <dgm:spPr/>
    </dgm:pt>
    <dgm:pt modelId="{38A4C3E1-884B-4114-8DC8-D4276EC6FE69}" type="pres">
      <dgm:prSet presAssocID="{88319B15-364B-47A0-AE81-C4E9A89519BE}" presName="sibTrans" presStyleLbl="sibTrans2D1" presStyleIdx="4" presStyleCnt="5"/>
      <dgm:spPr/>
    </dgm:pt>
  </dgm:ptLst>
  <dgm:cxnLst>
    <dgm:cxn modelId="{1CEF4314-5F6F-4823-AF30-1A030763E4B3}" type="presOf" srcId="{73F6DB96-B0B3-443E-BCFB-CFC451B1353B}" destId="{820C7FE6-10AD-4D36-A0DA-39F0A3A1E93B}" srcOrd="0" destOrd="0" presId="urn:microsoft.com/office/officeart/2005/8/layout/radial6"/>
    <dgm:cxn modelId="{D8402521-7C0E-45FB-950A-A2DA660E96A7}" srcId="{5F541660-4B9F-4088-8E69-308E5D96746C}" destId="{C72208EF-1F6F-4F78-9C79-453A3748B9E0}" srcOrd="4" destOrd="0" parTransId="{BCC64AB0-BC35-46F0-865E-BE544C546834}" sibTransId="{88319B15-364B-47A0-AE81-C4E9A89519BE}"/>
    <dgm:cxn modelId="{5271EA29-FCAA-4E63-88AD-626A6029B257}" type="presOf" srcId="{2C402E1D-DF25-4703-B68B-67F3B17F6FBD}" destId="{EBB40AAE-7A2D-4E45-9DA3-E90833DABB71}" srcOrd="0" destOrd="0" presId="urn:microsoft.com/office/officeart/2005/8/layout/radial6"/>
    <dgm:cxn modelId="{1205DB33-3B7A-42A8-BB95-E1475EE7793B}" type="presOf" srcId="{090D0568-D0FD-4220-90E8-A0B778D70529}" destId="{324C40F8-4659-40DB-BD02-9329EC6FF128}" srcOrd="0" destOrd="0" presId="urn:microsoft.com/office/officeart/2005/8/layout/radial6"/>
    <dgm:cxn modelId="{59956A62-1E2F-4BC3-AFF2-38591AD8C451}" type="presOf" srcId="{24068020-73AC-4706-88AE-764B53B61FB6}" destId="{4B07E6AA-7D8B-4850-A8D2-591647D0DFA0}" srcOrd="0" destOrd="0" presId="urn:microsoft.com/office/officeart/2005/8/layout/radial6"/>
    <dgm:cxn modelId="{99DAC763-CB14-4A8D-ACF8-5F92558A9155}" srcId="{5F541660-4B9F-4088-8E69-308E5D96746C}" destId="{73F6DB96-B0B3-443E-BCFB-CFC451B1353B}" srcOrd="3" destOrd="0" parTransId="{C109F16D-B247-45F6-8353-6694F0AB6C14}" sibTransId="{2C402E1D-DF25-4703-B68B-67F3B17F6FBD}"/>
    <dgm:cxn modelId="{9D281749-95DB-4B7B-B146-6664B1675475}" type="presOf" srcId="{88319B15-364B-47A0-AE81-C4E9A89519BE}" destId="{38A4C3E1-884B-4114-8DC8-D4276EC6FE69}" srcOrd="0" destOrd="0" presId="urn:microsoft.com/office/officeart/2005/8/layout/radial6"/>
    <dgm:cxn modelId="{51EA564C-FCD8-4036-93FC-C5162863865B}" srcId="{5F541660-4B9F-4088-8E69-308E5D96746C}" destId="{42EA263B-7EE9-45F9-AB5C-AA35177171E9}" srcOrd="0" destOrd="0" parTransId="{FE66338C-CC12-4E04-A400-D6FEF16F26ED}" sibTransId="{5E610CEC-E545-4E57-AA4B-9E673553B8F2}"/>
    <dgm:cxn modelId="{C517A253-26A9-4C63-BF2D-4BF56FE0EEF0}" type="presOf" srcId="{F64A33E3-C851-4501-8168-BC63495E267B}" destId="{9D36C499-AE63-4CED-BBDF-01D10060BE9D}" srcOrd="0" destOrd="0" presId="urn:microsoft.com/office/officeart/2005/8/layout/radial6"/>
    <dgm:cxn modelId="{10E4AB59-97FC-4BE1-9684-DB88AEC4A7E5}" srcId="{5F541660-4B9F-4088-8E69-308E5D96746C}" destId="{F64A33E3-C851-4501-8168-BC63495E267B}" srcOrd="2" destOrd="0" parTransId="{1F25112F-1EEA-4400-8ED6-16E5C33B579F}" sibTransId="{090D0568-D0FD-4220-90E8-A0B778D70529}"/>
    <dgm:cxn modelId="{8DE2F859-3610-44CE-ABB1-F5A0BF5F362C}" type="presOf" srcId="{BECF6E5D-6A7E-459A-9706-93674FCC1ECD}" destId="{9E7F8B1D-8690-4783-AE08-3811130F1BE4}" srcOrd="0" destOrd="0" presId="urn:microsoft.com/office/officeart/2005/8/layout/radial6"/>
    <dgm:cxn modelId="{72043195-139E-4959-8025-33E1CBA3D7B5}" type="presOf" srcId="{5E610CEC-E545-4E57-AA4B-9E673553B8F2}" destId="{555CC66E-EBDC-4DFF-86B2-BEC0937005E0}" srcOrd="0" destOrd="0" presId="urn:microsoft.com/office/officeart/2005/8/layout/radial6"/>
    <dgm:cxn modelId="{92F48D9A-2606-4BAC-B232-FBB0D62CA45B}" type="presOf" srcId="{5F541660-4B9F-4088-8E69-308E5D96746C}" destId="{B0A87802-592C-4477-8A4D-546E0C3A8A5B}" srcOrd="0" destOrd="0" presId="urn:microsoft.com/office/officeart/2005/8/layout/radial6"/>
    <dgm:cxn modelId="{02711DA3-B8BF-4349-89E8-CA0243B5797F}" type="presOf" srcId="{42EA263B-7EE9-45F9-AB5C-AA35177171E9}" destId="{3A047989-469F-442B-940E-9A3724DDE657}" srcOrd="0" destOrd="0" presId="urn:microsoft.com/office/officeart/2005/8/layout/radial6"/>
    <dgm:cxn modelId="{C10FE1B7-98A0-4592-8227-F149CA20894E}" type="presOf" srcId="{C72208EF-1F6F-4F78-9C79-453A3748B9E0}" destId="{F2D31082-73A4-4704-A852-312CE02F8616}" srcOrd="0" destOrd="0" presId="urn:microsoft.com/office/officeart/2005/8/layout/radial6"/>
    <dgm:cxn modelId="{0EA6D9CA-F5C7-4EDD-8195-18229C3D504B}" type="presOf" srcId="{C7A92369-E8D2-4296-82C8-7390C2738DE6}" destId="{ED91279A-CD30-4154-8431-DE81960BB3DE}" srcOrd="0" destOrd="0" presId="urn:microsoft.com/office/officeart/2005/8/layout/radial6"/>
    <dgm:cxn modelId="{0F655AE7-C85A-410D-BF19-29A3EAC6B667}" srcId="{C7A92369-E8D2-4296-82C8-7390C2738DE6}" destId="{5F541660-4B9F-4088-8E69-308E5D96746C}" srcOrd="0" destOrd="0" parTransId="{5C0AB87E-0D27-43D2-9EC1-C912E850318F}" sibTransId="{140199DD-BEB1-40A4-9115-E8E98670EB3B}"/>
    <dgm:cxn modelId="{9AF0B2F3-14F8-40F1-BEB8-4EBEBA5CC6D4}" srcId="{5F541660-4B9F-4088-8E69-308E5D96746C}" destId="{BECF6E5D-6A7E-459A-9706-93674FCC1ECD}" srcOrd="1" destOrd="0" parTransId="{585C3AF6-99F7-45F1-9CB8-E0477013F305}" sibTransId="{24068020-73AC-4706-88AE-764B53B61FB6}"/>
    <dgm:cxn modelId="{44F35ADE-9640-494D-96B6-C77307FCE151}" type="presParOf" srcId="{ED91279A-CD30-4154-8431-DE81960BB3DE}" destId="{B0A87802-592C-4477-8A4D-546E0C3A8A5B}" srcOrd="0" destOrd="0" presId="urn:microsoft.com/office/officeart/2005/8/layout/radial6"/>
    <dgm:cxn modelId="{C7661EFB-B414-4B25-8639-EB6569962447}" type="presParOf" srcId="{ED91279A-CD30-4154-8431-DE81960BB3DE}" destId="{3A047989-469F-442B-940E-9A3724DDE657}" srcOrd="1" destOrd="0" presId="urn:microsoft.com/office/officeart/2005/8/layout/radial6"/>
    <dgm:cxn modelId="{8F2FF3A9-6A71-475A-BC2E-929AEEF5279B}" type="presParOf" srcId="{ED91279A-CD30-4154-8431-DE81960BB3DE}" destId="{05F06DBC-D3DD-47A1-AD1F-CB2804CC8138}" srcOrd="2" destOrd="0" presId="urn:microsoft.com/office/officeart/2005/8/layout/radial6"/>
    <dgm:cxn modelId="{3DC09DEF-E70A-4AA9-A359-14A5E26CD13A}" type="presParOf" srcId="{ED91279A-CD30-4154-8431-DE81960BB3DE}" destId="{555CC66E-EBDC-4DFF-86B2-BEC0937005E0}" srcOrd="3" destOrd="0" presId="urn:microsoft.com/office/officeart/2005/8/layout/radial6"/>
    <dgm:cxn modelId="{DB20853D-DEA4-448A-9842-075664448704}" type="presParOf" srcId="{ED91279A-CD30-4154-8431-DE81960BB3DE}" destId="{9E7F8B1D-8690-4783-AE08-3811130F1BE4}" srcOrd="4" destOrd="0" presId="urn:microsoft.com/office/officeart/2005/8/layout/radial6"/>
    <dgm:cxn modelId="{E907C5E0-046E-43A4-A169-D340E6B34B16}" type="presParOf" srcId="{ED91279A-CD30-4154-8431-DE81960BB3DE}" destId="{8DCD383C-5D8D-4A6F-819D-4E243FBDE3C5}" srcOrd="5" destOrd="0" presId="urn:microsoft.com/office/officeart/2005/8/layout/radial6"/>
    <dgm:cxn modelId="{0CE747A9-2C7C-4744-80A1-33AD561E6816}" type="presParOf" srcId="{ED91279A-CD30-4154-8431-DE81960BB3DE}" destId="{4B07E6AA-7D8B-4850-A8D2-591647D0DFA0}" srcOrd="6" destOrd="0" presId="urn:microsoft.com/office/officeart/2005/8/layout/radial6"/>
    <dgm:cxn modelId="{E5CF2445-2AA3-4953-AE30-C5DE538DEAFB}" type="presParOf" srcId="{ED91279A-CD30-4154-8431-DE81960BB3DE}" destId="{9D36C499-AE63-4CED-BBDF-01D10060BE9D}" srcOrd="7" destOrd="0" presId="urn:microsoft.com/office/officeart/2005/8/layout/radial6"/>
    <dgm:cxn modelId="{566173D0-E23F-40F9-871A-D8172D6E671D}" type="presParOf" srcId="{ED91279A-CD30-4154-8431-DE81960BB3DE}" destId="{FF7785F7-EC93-496B-B830-A6B95775A841}" srcOrd="8" destOrd="0" presId="urn:microsoft.com/office/officeart/2005/8/layout/radial6"/>
    <dgm:cxn modelId="{C75A7A74-0692-47B0-BAB5-F0AAD51F478E}" type="presParOf" srcId="{ED91279A-CD30-4154-8431-DE81960BB3DE}" destId="{324C40F8-4659-40DB-BD02-9329EC6FF128}" srcOrd="9" destOrd="0" presId="urn:microsoft.com/office/officeart/2005/8/layout/radial6"/>
    <dgm:cxn modelId="{E0619771-EEDA-4CA6-AD32-1D487B78B8D6}" type="presParOf" srcId="{ED91279A-CD30-4154-8431-DE81960BB3DE}" destId="{820C7FE6-10AD-4D36-A0DA-39F0A3A1E93B}" srcOrd="10" destOrd="0" presId="urn:microsoft.com/office/officeart/2005/8/layout/radial6"/>
    <dgm:cxn modelId="{7C68A03F-68B0-46F9-BEFF-4509EB41B408}" type="presParOf" srcId="{ED91279A-CD30-4154-8431-DE81960BB3DE}" destId="{C8330EA0-AD4C-4116-82DE-9776B2D6BF50}" srcOrd="11" destOrd="0" presId="urn:microsoft.com/office/officeart/2005/8/layout/radial6"/>
    <dgm:cxn modelId="{557F837C-1825-4C56-9A48-11B20EC739FD}" type="presParOf" srcId="{ED91279A-CD30-4154-8431-DE81960BB3DE}" destId="{EBB40AAE-7A2D-4E45-9DA3-E90833DABB71}" srcOrd="12" destOrd="0" presId="urn:microsoft.com/office/officeart/2005/8/layout/radial6"/>
    <dgm:cxn modelId="{C897D89B-9943-416C-BA57-9EC4D303EAC0}" type="presParOf" srcId="{ED91279A-CD30-4154-8431-DE81960BB3DE}" destId="{F2D31082-73A4-4704-A852-312CE02F8616}" srcOrd="13" destOrd="0" presId="urn:microsoft.com/office/officeart/2005/8/layout/radial6"/>
    <dgm:cxn modelId="{FE1C0635-6435-4F33-A997-8928265239C6}" type="presParOf" srcId="{ED91279A-CD30-4154-8431-DE81960BB3DE}" destId="{2C9BB409-AC55-48CB-87B7-06E323323A6E}" srcOrd="14" destOrd="0" presId="urn:microsoft.com/office/officeart/2005/8/layout/radial6"/>
    <dgm:cxn modelId="{FEE41C15-3EA5-4233-AAEF-93A8A039A465}" type="presParOf" srcId="{ED91279A-CD30-4154-8431-DE81960BB3DE}" destId="{38A4C3E1-884B-4114-8DC8-D4276EC6FE69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29798-9A75-49B0-A6DA-33BB54712914}">
      <dsp:nvSpPr>
        <dsp:cNvPr id="0" name=""/>
        <dsp:cNvSpPr/>
      </dsp:nvSpPr>
      <dsp:spPr>
        <a:xfrm>
          <a:off x="2248220" y="0"/>
          <a:ext cx="1982636" cy="1982636"/>
        </a:xfrm>
        <a:prstGeom prst="triangle">
          <a:avLst/>
        </a:prstGeom>
        <a:solidFill>
          <a:srgbClr val="9DBED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tx1"/>
              </a:solidFill>
              <a:latin typeface="+mj-lt"/>
            </a:rPr>
            <a:t>Transformer l’expérience client. </a:t>
          </a:r>
          <a:endParaRPr lang="fr-FR" sz="900" kern="1200" dirty="0"/>
        </a:p>
      </dsp:txBody>
      <dsp:txXfrm>
        <a:off x="2743879" y="991318"/>
        <a:ext cx="991318" cy="991318"/>
      </dsp:txXfrm>
    </dsp:sp>
    <dsp:sp modelId="{B01CF610-0E76-4BCF-8EC3-64CF3450630A}">
      <dsp:nvSpPr>
        <dsp:cNvPr id="0" name=""/>
        <dsp:cNvSpPr/>
      </dsp:nvSpPr>
      <dsp:spPr>
        <a:xfrm>
          <a:off x="1256902" y="1982636"/>
          <a:ext cx="1982636" cy="1982636"/>
        </a:xfrm>
        <a:prstGeom prst="triangle">
          <a:avLst/>
        </a:prstGeom>
        <a:solidFill>
          <a:srgbClr val="9DBED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tx1"/>
              </a:solidFill>
              <a:latin typeface="+mj-lt"/>
            </a:rPr>
            <a:t>Transformer l’infrastructure informatique</a:t>
          </a:r>
          <a:endParaRPr lang="fr-FR" sz="900" kern="1200" dirty="0"/>
        </a:p>
      </dsp:txBody>
      <dsp:txXfrm>
        <a:off x="1752561" y="2973954"/>
        <a:ext cx="991318" cy="991318"/>
      </dsp:txXfrm>
    </dsp:sp>
    <dsp:sp modelId="{8545F01C-907B-4184-8718-C1900EE46CAB}">
      <dsp:nvSpPr>
        <dsp:cNvPr id="0" name=""/>
        <dsp:cNvSpPr/>
      </dsp:nvSpPr>
      <dsp:spPr>
        <a:xfrm rot="10800000">
          <a:off x="2248220" y="1982636"/>
          <a:ext cx="1982636" cy="1982636"/>
        </a:xfrm>
        <a:prstGeom prst="triangle">
          <a:avLst/>
        </a:prstGeom>
        <a:solidFill>
          <a:srgbClr val="F3FA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rgbClr val="002060"/>
              </a:solidFill>
            </a:rPr>
            <a:t>Processus de conduite de changement</a:t>
          </a:r>
        </a:p>
      </dsp:txBody>
      <dsp:txXfrm rot="10800000">
        <a:off x="2743879" y="1982636"/>
        <a:ext cx="991318" cy="991318"/>
      </dsp:txXfrm>
    </dsp:sp>
    <dsp:sp modelId="{5B6CFBA0-73A6-4234-8534-A05A65BD2709}">
      <dsp:nvSpPr>
        <dsp:cNvPr id="0" name=""/>
        <dsp:cNvSpPr/>
      </dsp:nvSpPr>
      <dsp:spPr>
        <a:xfrm>
          <a:off x="3239539" y="1982636"/>
          <a:ext cx="1982636" cy="1982636"/>
        </a:xfrm>
        <a:prstGeom prst="triangle">
          <a:avLst/>
        </a:prstGeom>
        <a:solidFill>
          <a:srgbClr val="9DBED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tx1"/>
              </a:solidFill>
              <a:latin typeface="+mj-lt"/>
            </a:rPr>
            <a:t>Transformer la Structure organisationnelle</a:t>
          </a:r>
          <a:endParaRPr lang="fr-FR" sz="900" kern="1200" dirty="0"/>
        </a:p>
      </dsp:txBody>
      <dsp:txXfrm>
        <a:off x="3735198" y="2973954"/>
        <a:ext cx="991318" cy="9913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4C3E1-884B-4114-8DC8-D4276EC6FE69}">
      <dsp:nvSpPr>
        <dsp:cNvPr id="0" name=""/>
        <dsp:cNvSpPr/>
      </dsp:nvSpPr>
      <dsp:spPr>
        <a:xfrm>
          <a:off x="1336534" y="394626"/>
          <a:ext cx="2634481" cy="2634481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B40AAE-7A2D-4E45-9DA3-E90833DABB71}">
      <dsp:nvSpPr>
        <dsp:cNvPr id="0" name=""/>
        <dsp:cNvSpPr/>
      </dsp:nvSpPr>
      <dsp:spPr>
        <a:xfrm>
          <a:off x="1336534" y="394626"/>
          <a:ext cx="2634481" cy="2634481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4C40F8-4659-40DB-BD02-9329EC6FF128}">
      <dsp:nvSpPr>
        <dsp:cNvPr id="0" name=""/>
        <dsp:cNvSpPr/>
      </dsp:nvSpPr>
      <dsp:spPr>
        <a:xfrm>
          <a:off x="1336534" y="394626"/>
          <a:ext cx="2634481" cy="2634481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07E6AA-7D8B-4850-A8D2-591647D0DFA0}">
      <dsp:nvSpPr>
        <dsp:cNvPr id="0" name=""/>
        <dsp:cNvSpPr/>
      </dsp:nvSpPr>
      <dsp:spPr>
        <a:xfrm>
          <a:off x="1336534" y="394626"/>
          <a:ext cx="2634481" cy="2634481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5CC66E-EBDC-4DFF-86B2-BEC0937005E0}">
      <dsp:nvSpPr>
        <dsp:cNvPr id="0" name=""/>
        <dsp:cNvSpPr/>
      </dsp:nvSpPr>
      <dsp:spPr>
        <a:xfrm>
          <a:off x="1336534" y="394626"/>
          <a:ext cx="2634481" cy="2634481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A87802-592C-4477-8A4D-546E0C3A8A5B}">
      <dsp:nvSpPr>
        <dsp:cNvPr id="0" name=""/>
        <dsp:cNvSpPr/>
      </dsp:nvSpPr>
      <dsp:spPr>
        <a:xfrm>
          <a:off x="2047345" y="1105438"/>
          <a:ext cx="1212858" cy="12128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i="1" kern="1200" dirty="0">
              <a:latin typeface="Calibri" panose="020F0502020204030204" pitchFamily="34" charset="0"/>
              <a:ea typeface="Calibri" panose="020F0502020204030204" pitchFamily="34" charset="0"/>
            </a:rPr>
            <a:t>Le management des risques de l’entreprise (CADRE COSO ERM 2017)</a:t>
          </a:r>
          <a:endParaRPr lang="fr-FR" sz="900" kern="1200" dirty="0"/>
        </a:p>
      </dsp:txBody>
      <dsp:txXfrm>
        <a:off x="2224964" y="1283057"/>
        <a:ext cx="857620" cy="857620"/>
      </dsp:txXfrm>
    </dsp:sp>
    <dsp:sp modelId="{3A047989-469F-442B-940E-9A3724DDE657}">
      <dsp:nvSpPr>
        <dsp:cNvPr id="0" name=""/>
        <dsp:cNvSpPr/>
      </dsp:nvSpPr>
      <dsp:spPr>
        <a:xfrm>
          <a:off x="2229274" y="690"/>
          <a:ext cx="849000" cy="8490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Culture de risque</a:t>
          </a:r>
        </a:p>
      </dsp:txBody>
      <dsp:txXfrm>
        <a:off x="2353607" y="125023"/>
        <a:ext cx="600334" cy="600334"/>
      </dsp:txXfrm>
    </dsp:sp>
    <dsp:sp modelId="{9E7F8B1D-8690-4783-AE08-3811130F1BE4}">
      <dsp:nvSpPr>
        <dsp:cNvPr id="0" name=""/>
        <dsp:cNvSpPr/>
      </dsp:nvSpPr>
      <dsp:spPr>
        <a:xfrm>
          <a:off x="3452976" y="889761"/>
          <a:ext cx="849000" cy="8490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Identifier le risque</a:t>
          </a:r>
        </a:p>
      </dsp:txBody>
      <dsp:txXfrm>
        <a:off x="3577309" y="1014094"/>
        <a:ext cx="600334" cy="600334"/>
      </dsp:txXfrm>
    </dsp:sp>
    <dsp:sp modelId="{9D36C499-AE63-4CED-BBDF-01D10060BE9D}">
      <dsp:nvSpPr>
        <dsp:cNvPr id="0" name=""/>
        <dsp:cNvSpPr/>
      </dsp:nvSpPr>
      <dsp:spPr>
        <a:xfrm>
          <a:off x="2985564" y="2328310"/>
          <a:ext cx="849000" cy="8490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Evaluer le risque</a:t>
          </a:r>
        </a:p>
      </dsp:txBody>
      <dsp:txXfrm>
        <a:off x="3109897" y="2452643"/>
        <a:ext cx="600334" cy="600334"/>
      </dsp:txXfrm>
    </dsp:sp>
    <dsp:sp modelId="{820C7FE6-10AD-4D36-A0DA-39F0A3A1E93B}">
      <dsp:nvSpPr>
        <dsp:cNvPr id="0" name=""/>
        <dsp:cNvSpPr/>
      </dsp:nvSpPr>
      <dsp:spPr>
        <a:xfrm>
          <a:off x="1472985" y="2328310"/>
          <a:ext cx="849000" cy="8490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Répondre au risque</a:t>
          </a:r>
        </a:p>
      </dsp:txBody>
      <dsp:txXfrm>
        <a:off x="1597318" y="2452643"/>
        <a:ext cx="600334" cy="600334"/>
      </dsp:txXfrm>
    </dsp:sp>
    <dsp:sp modelId="{F2D31082-73A4-4704-A852-312CE02F8616}">
      <dsp:nvSpPr>
        <dsp:cNvPr id="0" name=""/>
        <dsp:cNvSpPr/>
      </dsp:nvSpPr>
      <dsp:spPr>
        <a:xfrm>
          <a:off x="1005572" y="889761"/>
          <a:ext cx="849000" cy="8490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Suivre le risque</a:t>
          </a:r>
        </a:p>
      </dsp:txBody>
      <dsp:txXfrm>
        <a:off x="1129905" y="1014094"/>
        <a:ext cx="600334" cy="600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6c6cb6ce8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6c6cb6ce8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9607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0733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9765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7289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6466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9617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7801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1156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9506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2454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4819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4681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868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33122" y="947757"/>
            <a:ext cx="42585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600"/>
              <a:buNone/>
              <a:defRPr sz="4600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Barlow"/>
              <a:buNone/>
              <a:defRPr sz="5200" b="1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Barlow"/>
              <a:buNone/>
              <a:defRPr sz="5200" b="1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Barlow"/>
              <a:buNone/>
              <a:defRPr sz="5200" b="1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Barlow"/>
              <a:buNone/>
              <a:defRPr sz="5200" b="1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Barlow"/>
              <a:buNone/>
              <a:defRPr sz="5200" b="1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Barlow"/>
              <a:buNone/>
              <a:defRPr sz="5200" b="1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Barlow"/>
              <a:buNone/>
              <a:defRPr sz="5200" b="1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Barlow"/>
              <a:buNone/>
              <a:defRPr sz="5200" b="1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>
            <a:off x="418601" y="2802801"/>
            <a:ext cx="3380100" cy="541200"/>
          </a:xfrm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A273E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 rot="10800000">
            <a:off x="519600" y="2693850"/>
            <a:ext cx="3380100" cy="5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633122" y="2787054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Barlow Semi Condensed"/>
              <a:buNone/>
              <a:defRPr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7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2502228" y="173780"/>
            <a:ext cx="1931700" cy="5001900"/>
          </a:xfrm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A273E"/>
              </a:solidFill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2284400" y="0"/>
            <a:ext cx="1931700" cy="51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A273E"/>
              </a:solidFill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-285200" y="775775"/>
            <a:ext cx="3644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07500" y="1178488"/>
            <a:ext cx="3251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2628110" y="872085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Fira Sans Extra Condensed Medium"/>
              <a:buNone/>
              <a:defRPr sz="5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Fira Sans Extra Condensed Medium"/>
              <a:buNone/>
              <a:defRPr sz="5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Fira Sans Extra Condensed Medium"/>
              <a:buNone/>
              <a:defRPr sz="5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Fira Sans Extra Condensed Medium"/>
              <a:buNone/>
              <a:defRPr sz="5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Fira Sans Extra Condensed Medium"/>
              <a:buNone/>
              <a:defRPr sz="5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Fira Sans Extra Condensed Medium"/>
              <a:buNone/>
              <a:defRPr sz="5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Fira Sans Extra Condensed Medium"/>
              <a:buNone/>
              <a:defRPr sz="5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Fira Sans Extra Condensed Medium"/>
              <a:buNone/>
              <a:defRPr sz="5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3" hasCustomPrompt="1"/>
          </p:nvPr>
        </p:nvSpPr>
        <p:spPr>
          <a:xfrm>
            <a:off x="2629784" y="2377496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Fira Sans Extra Condensed Medium"/>
              <a:buNone/>
              <a:defRPr sz="5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Fira Sans Extra Condensed Medium"/>
              <a:buNone/>
              <a:defRPr sz="5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Fira Sans Extra Condensed Medium"/>
              <a:buNone/>
              <a:defRPr sz="5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Fira Sans Extra Condensed Medium"/>
              <a:buNone/>
              <a:defRPr sz="5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Fira Sans Extra Condensed Medium"/>
              <a:buNone/>
              <a:defRPr sz="5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Fira Sans Extra Condensed Medium"/>
              <a:buNone/>
              <a:defRPr sz="5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Fira Sans Extra Condensed Medium"/>
              <a:buNone/>
              <a:defRPr sz="5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Fira Sans Extra Condensed Medium"/>
              <a:buNone/>
              <a:defRPr sz="5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4" hasCustomPrompt="1"/>
          </p:nvPr>
        </p:nvSpPr>
        <p:spPr>
          <a:xfrm>
            <a:off x="2630023" y="1621984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Fira Sans Extra Condensed Medium"/>
              <a:buNone/>
              <a:defRPr sz="5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Fira Sans Extra Condensed Medium"/>
              <a:buNone/>
              <a:defRPr sz="5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Fira Sans Extra Condensed Medium"/>
              <a:buNone/>
              <a:defRPr sz="5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Fira Sans Extra Condensed Medium"/>
              <a:buNone/>
              <a:defRPr sz="5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Fira Sans Extra Condensed Medium"/>
              <a:buNone/>
              <a:defRPr sz="5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Fira Sans Extra Condensed Medium"/>
              <a:buNone/>
              <a:defRPr sz="5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Fira Sans Extra Condensed Medium"/>
              <a:buNone/>
              <a:defRPr sz="5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Fira Sans Extra Condensed Medium"/>
              <a:buNone/>
              <a:defRPr sz="5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5"/>
          </p:nvPr>
        </p:nvSpPr>
        <p:spPr>
          <a:xfrm>
            <a:off x="5180225" y="3610150"/>
            <a:ext cx="34407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6" hasCustomPrompt="1"/>
          </p:nvPr>
        </p:nvSpPr>
        <p:spPr>
          <a:xfrm>
            <a:off x="2630023" y="314337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Fira Sans Extra Condensed Medium"/>
              <a:buNone/>
              <a:defRPr sz="5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Fira Sans Extra Condensed Medium"/>
              <a:buNone/>
              <a:defRPr sz="5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Fira Sans Extra Condensed Medium"/>
              <a:buNone/>
              <a:defRPr sz="5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Fira Sans Extra Condensed Medium"/>
              <a:buNone/>
              <a:defRPr sz="5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Fira Sans Extra Condensed Medium"/>
              <a:buNone/>
              <a:defRPr sz="5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Fira Sans Extra Condensed Medium"/>
              <a:buNone/>
              <a:defRPr sz="5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Fira Sans Extra Condensed Medium"/>
              <a:buNone/>
              <a:defRPr sz="5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Fira Sans Extra Condensed Medium"/>
              <a:buNone/>
              <a:defRPr sz="5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7" hasCustomPrompt="1"/>
          </p:nvPr>
        </p:nvSpPr>
        <p:spPr>
          <a:xfrm>
            <a:off x="2628122" y="3859510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Fira Sans Extra Condensed Medium"/>
              <a:buNone/>
              <a:defRPr sz="5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Fira Sans Extra Condensed Medium"/>
              <a:buNone/>
              <a:defRPr sz="5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Fira Sans Extra Condensed Medium"/>
              <a:buNone/>
              <a:defRPr sz="5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Fira Sans Extra Condensed Medium"/>
              <a:buNone/>
              <a:defRPr sz="5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Fira Sans Extra Condensed Medium"/>
              <a:buNone/>
              <a:defRPr sz="5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Fira Sans Extra Condensed Medium"/>
              <a:buNone/>
              <a:defRPr sz="5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Fira Sans Extra Condensed Medium"/>
              <a:buNone/>
              <a:defRPr sz="5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Fira Sans Extra Condensed Medium"/>
              <a:buNone/>
              <a:defRPr sz="5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8"/>
          </p:nvPr>
        </p:nvSpPr>
        <p:spPr>
          <a:xfrm>
            <a:off x="-285200" y="1503615"/>
            <a:ext cx="3644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9"/>
          </p:nvPr>
        </p:nvSpPr>
        <p:spPr>
          <a:xfrm>
            <a:off x="107500" y="1906328"/>
            <a:ext cx="3251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 idx="13"/>
          </p:nvPr>
        </p:nvSpPr>
        <p:spPr>
          <a:xfrm>
            <a:off x="-285200" y="2251374"/>
            <a:ext cx="3644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4"/>
          </p:nvPr>
        </p:nvSpPr>
        <p:spPr>
          <a:xfrm>
            <a:off x="107500" y="2654086"/>
            <a:ext cx="3251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ctrTitle" idx="15"/>
          </p:nvPr>
        </p:nvSpPr>
        <p:spPr>
          <a:xfrm>
            <a:off x="-285200" y="2987334"/>
            <a:ext cx="3644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6"/>
          </p:nvPr>
        </p:nvSpPr>
        <p:spPr>
          <a:xfrm>
            <a:off x="107500" y="3390046"/>
            <a:ext cx="3251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ctrTitle" idx="17"/>
          </p:nvPr>
        </p:nvSpPr>
        <p:spPr>
          <a:xfrm>
            <a:off x="-285200" y="3739112"/>
            <a:ext cx="3644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8"/>
          </p:nvPr>
        </p:nvSpPr>
        <p:spPr>
          <a:xfrm>
            <a:off x="107500" y="4141824"/>
            <a:ext cx="3251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8647413" y="-80266"/>
            <a:ext cx="234300" cy="3639900"/>
          </a:xfrm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A273E"/>
              </a:solidFill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8713975" y="0"/>
            <a:ext cx="234300" cy="350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A273E"/>
              </a:solidFill>
            </a:endParaRPr>
          </a:p>
        </p:txBody>
      </p:sp>
      <p:sp>
        <p:nvSpPr>
          <p:cNvPr id="35" name="Google Shape;35;p3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‹N°›</a:t>
            </a:fld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22_2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1" type="blank">
  <p:cSld name="BLANK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swald"/>
              <a:buNone/>
              <a:defRPr sz="28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swald"/>
              <a:buNone/>
              <a:defRPr sz="28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swald"/>
              <a:buNone/>
              <a:defRPr sz="28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swald"/>
              <a:buNone/>
              <a:defRPr sz="28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swald"/>
              <a:buNone/>
              <a:defRPr sz="28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swald"/>
              <a:buNone/>
              <a:defRPr sz="28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swald"/>
              <a:buNone/>
              <a:defRPr sz="28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swald"/>
              <a:buNone/>
              <a:defRPr sz="28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swald"/>
              <a:buNone/>
              <a:defRPr sz="28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rgbClr val="666666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algn="r" rtl="0">
              <a:buNone/>
              <a:defRPr sz="1300">
                <a:solidFill>
                  <a:srgbClr val="666666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r" rtl="0">
              <a:buNone/>
              <a:defRPr sz="1300">
                <a:solidFill>
                  <a:srgbClr val="666666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r" rtl="0">
              <a:buNone/>
              <a:defRPr sz="1300">
                <a:solidFill>
                  <a:srgbClr val="666666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r" rtl="0">
              <a:buNone/>
              <a:defRPr sz="1300">
                <a:solidFill>
                  <a:srgbClr val="666666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r" rtl="0">
              <a:buNone/>
              <a:defRPr sz="1300">
                <a:solidFill>
                  <a:srgbClr val="666666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r" rtl="0">
              <a:buNone/>
              <a:defRPr sz="1300">
                <a:solidFill>
                  <a:srgbClr val="666666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r" rtl="0">
              <a:buNone/>
              <a:defRPr sz="1300">
                <a:solidFill>
                  <a:srgbClr val="666666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r" rtl="0">
              <a:buNone/>
              <a:defRPr sz="1300">
                <a:solidFill>
                  <a:srgbClr val="666666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0" r:id="rId3"/>
    <p:sldLayoutId id="2147483661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2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slide" Target="slide4.xml"/><Relationship Id="rId26" Type="http://schemas.openxmlformats.org/officeDocument/2006/relationships/image" Target="../media/image16.png"/><Relationship Id="rId3" Type="http://schemas.openxmlformats.org/officeDocument/2006/relationships/image" Target="../media/image3.png"/><Relationship Id="rId34" Type="http://schemas.openxmlformats.org/officeDocument/2006/relationships/slide" Target="slide9.xml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33" Type="http://schemas.openxmlformats.org/officeDocument/2006/relationships/image" Target="../media/image20.png"/><Relationship Id="rId38" Type="http://schemas.openxmlformats.org/officeDocument/2006/relationships/slide" Target="slide13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29" Type="http://schemas.openxmlformats.org/officeDocument/2006/relationships/slide" Target="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32" Type="http://schemas.openxmlformats.org/officeDocument/2006/relationships/slide" Target="slide8.xml"/><Relationship Id="rId37" Type="http://schemas.openxmlformats.org/officeDocument/2006/relationships/slide" Target="slide12.xml"/><Relationship Id="rId5" Type="http://schemas.openxmlformats.org/officeDocument/2006/relationships/image" Target="../media/image5.svg"/><Relationship Id="rId15" Type="http://schemas.openxmlformats.org/officeDocument/2006/relationships/slide" Target="slide3.xml"/><Relationship Id="rId28" Type="http://schemas.openxmlformats.org/officeDocument/2006/relationships/image" Target="../media/image17.png"/><Relationship Id="rId36" Type="http://schemas.openxmlformats.org/officeDocument/2006/relationships/slide" Target="slide11.xml"/><Relationship Id="rId10" Type="http://schemas.openxmlformats.org/officeDocument/2006/relationships/image" Target="../media/image10.png"/><Relationship Id="rId19" Type="http://schemas.openxmlformats.org/officeDocument/2006/relationships/image" Target="../media/image15.png"/><Relationship Id="rId31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7" Type="http://schemas.openxmlformats.org/officeDocument/2006/relationships/slide" Target="slide14.xml"/><Relationship Id="rId30" Type="http://schemas.openxmlformats.org/officeDocument/2006/relationships/image" Target="../media/image17.png"/><Relationship Id="rId35" Type="http://schemas.openxmlformats.org/officeDocument/2006/relationships/slide" Target="slide10.xml"/><Relationship Id="rId8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image" Target="../media/image21.jpg"/><Relationship Id="rId7" Type="http://schemas.openxmlformats.org/officeDocument/2006/relationships/image" Target="../media/image22.png"/><Relationship Id="rId12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1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0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8FF">
            <a:alpha val="24706"/>
          </a:srgbClr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/>
          <p:nvPr/>
        </p:nvSpPr>
        <p:spPr>
          <a:xfrm rot="10800000">
            <a:off x="586621" y="2028958"/>
            <a:ext cx="4100649" cy="1235715"/>
          </a:xfrm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A273E"/>
              </a:solidFill>
            </a:endParaRPr>
          </a:p>
        </p:txBody>
      </p:sp>
      <p:sp>
        <p:nvSpPr>
          <p:cNvPr id="130" name="Google Shape;130;p22"/>
          <p:cNvSpPr/>
          <p:nvPr/>
        </p:nvSpPr>
        <p:spPr>
          <a:xfrm>
            <a:off x="769172" y="1848564"/>
            <a:ext cx="4272519" cy="1229404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2000" dirty="0">
                <a:solidFill>
                  <a:schemeClr val="bg1"/>
                </a:solidFill>
                <a:latin typeface="Oswald" panose="020B0604020202020204" charset="0"/>
              </a:rPr>
              <a:t>"Le contrôleur de gestion face à l’heure du phénomène de la transformation numérique »</a:t>
            </a:r>
            <a:endParaRPr sz="2000" dirty="0">
              <a:solidFill>
                <a:schemeClr val="bg1"/>
              </a:solidFill>
              <a:latin typeface="Oswald" panose="020B060402020202020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110675" y="1197961"/>
            <a:ext cx="2283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Oswald" panose="020B0604020202020204" charset="0"/>
              </a:rPr>
              <a:t>MASTER SIC</a:t>
            </a:r>
            <a:br>
              <a:rPr lang="fr-FR" sz="2400" b="1" dirty="0">
                <a:latin typeface="Oswald" panose="020B0604020202020204" charset="0"/>
              </a:rPr>
            </a:br>
            <a:endParaRPr lang="fr-FR" sz="2400" b="1" dirty="0">
              <a:latin typeface="Oswald" panose="020B060402020202020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69691" y="344506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SzPts val="1600"/>
            </a:pP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 panose="020B0604020202020204" charset="0"/>
              </a:rPr>
              <a:t>Mardi 29 Novembre, 2022</a:t>
            </a:r>
          </a:p>
          <a:p>
            <a:pPr lvl="0">
              <a:buSzPts val="1600"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Oswald" panose="020B0604020202020204" charset="0"/>
            </a:endParaRPr>
          </a:p>
          <a:p>
            <a:pPr lvl="0">
              <a:buSzPts val="1600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swald" panose="020B0604020202020204" charset="0"/>
              </a:rPr>
              <a:t>Directeur de mémoire: Samuel PARFOURU</a:t>
            </a:r>
          </a:p>
          <a:p>
            <a:pPr lvl="0">
              <a:buSzPts val="1600"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Oswald" panose="020B0604020202020204" charset="0"/>
            </a:endParaRPr>
          </a:p>
          <a:p>
            <a:pPr lvl="0">
              <a:buSzPts val="1600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swald" panose="020B0604020202020204" charset="0"/>
              </a:rPr>
              <a:t>Présenté par: Maria del Carmen LEON MOTTA BACA</a:t>
            </a:r>
          </a:p>
          <a:p>
            <a:pPr lvl="0">
              <a:buSzPts val="1600"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Oswald" panose="020B0604020202020204" charset="0"/>
            </a:endParaRPr>
          </a:p>
        </p:txBody>
      </p:sp>
      <p:pic>
        <p:nvPicPr>
          <p:cNvPr id="13" name="Google Shape;93;p1" descr="Un regard sur le nouveau logo de Paris 1 | Sup, recherche et C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"/>
            <a:ext cx="1797803" cy="8679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30;p22"/>
          <p:cNvSpPr/>
          <p:nvPr/>
        </p:nvSpPr>
        <p:spPr>
          <a:xfrm>
            <a:off x="8616680" y="4849202"/>
            <a:ext cx="527320" cy="294298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dirty="0">
                <a:solidFill>
                  <a:schemeClr val="bg1"/>
                </a:solidFill>
                <a:latin typeface="Oswald" panose="020B0604020202020204" charset="0"/>
              </a:rPr>
              <a:t>1</a:t>
            </a:r>
            <a:endParaRPr sz="1200" dirty="0">
              <a:solidFill>
                <a:schemeClr val="bg1"/>
              </a:solidFill>
              <a:latin typeface="Oswald" panose="020B0604020202020204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Zoom de diapositive 5">
                <a:extLst>
                  <a:ext uri="{FF2B5EF4-FFF2-40B4-BE49-F238E27FC236}">
                    <a16:creationId xmlns:a16="http://schemas.microsoft.com/office/drawing/2014/main" id="{2D972AC0-C7D4-1A7C-954C-40ACF4D9C98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25773998"/>
                  </p:ext>
                </p:extLst>
              </p:nvPr>
            </p:nvGraphicFramePr>
            <p:xfrm>
              <a:off x="5524820" y="1441311"/>
              <a:ext cx="3227294" cy="2578563"/>
            </p:xfrm>
            <a:graphic>
              <a:graphicData uri="http://schemas.microsoft.com/office/powerpoint/2016/slidezoom">
                <pslz:sldZm>
                  <pslz:sldZmObj sldId="330" cId="1649759652">
                    <pslz:zmPr id="{E87F2F39-0AA2-4B92-B55F-056066FB5530}" imageType="cover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227294" cy="257856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Zoom de diapositive 5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2D972AC0-C7D4-1A7C-954C-40ACF4D9C98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24820" y="1441311"/>
                <a:ext cx="3227294" cy="257856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9;p22"/>
          <p:cNvSpPr/>
          <p:nvPr/>
        </p:nvSpPr>
        <p:spPr>
          <a:xfrm rot="10800000">
            <a:off x="681628" y="34476"/>
            <a:ext cx="7548872" cy="410231"/>
          </a:xfrm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A273E"/>
              </a:solidFill>
            </a:endParaRPr>
          </a:p>
        </p:txBody>
      </p:sp>
      <p:sp>
        <p:nvSpPr>
          <p:cNvPr id="6" name="Google Shape;130;p22"/>
          <p:cNvSpPr/>
          <p:nvPr/>
        </p:nvSpPr>
        <p:spPr>
          <a:xfrm>
            <a:off x="0" y="0"/>
            <a:ext cx="9143999" cy="428567"/>
          </a:xfrm>
          <a:prstGeom prst="rect">
            <a:avLst/>
          </a:prstGeom>
          <a:solidFill>
            <a:srgbClr val="9DBE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2000" b="1" dirty="0">
                <a:latin typeface="Oswald" panose="020B0604020202020204" charset="0"/>
              </a:rPr>
              <a:t>4. Approche de la solution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813432" y="-79082"/>
            <a:ext cx="8184536" cy="29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 flipV="1">
            <a:off x="1813432" y="266011"/>
            <a:ext cx="81845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ángulo 1"/>
          <p:cNvSpPr/>
          <p:nvPr/>
        </p:nvSpPr>
        <p:spPr>
          <a:xfrm>
            <a:off x="1348327" y="400469"/>
            <a:ext cx="5705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4.2 </a:t>
            </a:r>
            <a:r>
              <a:rPr lang="fr-FR" dirty="0">
                <a:solidFill>
                  <a:schemeClr val="bg1"/>
                </a:solidFill>
              </a:rPr>
              <a:t>Mise en place d’une stratégie efficace et le développement citoyen</a:t>
            </a:r>
          </a:p>
          <a:p>
            <a:r>
              <a:rPr lang="fr-FR" dirty="0"/>
              <a:t> </a:t>
            </a:r>
          </a:p>
        </p:txBody>
      </p:sp>
      <p:pic>
        <p:nvPicPr>
          <p:cNvPr id="9" name="Imagen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2" y="1155938"/>
            <a:ext cx="8934773" cy="3593992"/>
          </a:xfrm>
          <a:prstGeom prst="rect">
            <a:avLst/>
          </a:prstGeom>
          <a:noFill/>
        </p:spPr>
      </p:pic>
      <p:sp>
        <p:nvSpPr>
          <p:cNvPr id="3" name="Google Shape;130;p22">
            <a:extLst>
              <a:ext uri="{FF2B5EF4-FFF2-40B4-BE49-F238E27FC236}">
                <a16:creationId xmlns:a16="http://schemas.microsoft.com/office/drawing/2014/main" id="{FAD33319-B3AD-73EF-D2AB-19B8F8D3084D}"/>
              </a:ext>
            </a:extLst>
          </p:cNvPr>
          <p:cNvSpPr/>
          <p:nvPr/>
        </p:nvSpPr>
        <p:spPr>
          <a:xfrm>
            <a:off x="8616680" y="4849202"/>
            <a:ext cx="527320" cy="294298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dirty="0">
                <a:solidFill>
                  <a:schemeClr val="bg1"/>
                </a:solidFill>
                <a:latin typeface="Oswald" panose="020B0604020202020204" charset="0"/>
              </a:rPr>
              <a:t>10</a:t>
            </a:r>
            <a:endParaRPr sz="1200" dirty="0">
              <a:solidFill>
                <a:schemeClr val="bg1"/>
              </a:solidFill>
              <a:latin typeface="Oswald" panose="020B0604020202020204" charset="0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CBE9BD5-BA1F-34E4-CE5A-9986FE90A675}"/>
              </a:ext>
            </a:extLst>
          </p:cNvPr>
          <p:cNvSpPr/>
          <p:nvPr/>
        </p:nvSpPr>
        <p:spPr>
          <a:xfrm>
            <a:off x="951222" y="747826"/>
            <a:ext cx="1552175" cy="341401"/>
          </a:xfrm>
          <a:prstGeom prst="roundRect">
            <a:avLst/>
          </a:prstGeom>
          <a:solidFill>
            <a:srgbClr val="F3F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rgbClr val="254B71"/>
                </a:solidFill>
              </a:rPr>
              <a:t>Gouvernance et la culture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45557588-7E64-3AFC-EF3F-2A1E71CB3828}"/>
              </a:ext>
            </a:extLst>
          </p:cNvPr>
          <p:cNvSpPr/>
          <p:nvPr/>
        </p:nvSpPr>
        <p:spPr>
          <a:xfrm>
            <a:off x="3114336" y="778462"/>
            <a:ext cx="1700834" cy="308840"/>
          </a:xfrm>
          <a:prstGeom prst="roundRect">
            <a:avLst/>
          </a:prstGeom>
          <a:solidFill>
            <a:srgbClr val="F3F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rgbClr val="254B71"/>
                </a:solidFill>
              </a:rPr>
              <a:t>Stratégie et définition des objectifs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8403842F-1306-F7EA-5283-C0AF0E28D168}"/>
              </a:ext>
            </a:extLst>
          </p:cNvPr>
          <p:cNvSpPr/>
          <p:nvPr/>
        </p:nvSpPr>
        <p:spPr>
          <a:xfrm>
            <a:off x="3114336" y="4778798"/>
            <a:ext cx="3088982" cy="284505"/>
          </a:xfrm>
          <a:prstGeom prst="roundRect">
            <a:avLst/>
          </a:prstGeom>
          <a:solidFill>
            <a:srgbClr val="F3FA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rgbClr val="254B71"/>
                </a:solidFill>
              </a:rPr>
              <a:t>Information , communication et reporting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5" name="Zoom de diapositive 14">
                <a:extLst>
                  <a:ext uri="{FF2B5EF4-FFF2-40B4-BE49-F238E27FC236}">
                    <a16:creationId xmlns:a16="http://schemas.microsoft.com/office/drawing/2014/main" id="{A2EEAA35-44A9-0D76-1B9C-9EF9B2E55DB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6646339"/>
                  </p:ext>
                </p:extLst>
              </p:nvPr>
            </p:nvGraphicFramePr>
            <p:xfrm>
              <a:off x="5352901" y="758795"/>
              <a:ext cx="1700834" cy="413284"/>
            </p:xfrm>
            <a:graphic>
              <a:graphicData uri="http://schemas.microsoft.com/office/powerpoint/2016/slidezoom">
                <pslz:sldZm>
                  <pslz:sldZmObj sldId="349" cId="2950975962">
                    <pslz:zmPr id="{399A0F7C-6CD3-4D20-9D95-4C6076AF316C}" imageType="cover" transitionDur="1000" showBg="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00834" cy="41328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5" name="Zoom de diapositive 14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A2EEAA35-44A9-0D76-1B9C-9EF9B2E55DB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52901" y="758795"/>
                <a:ext cx="1700834" cy="4132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7" name="Zoom de diapositive 16">
                <a:extLst>
                  <a:ext uri="{FF2B5EF4-FFF2-40B4-BE49-F238E27FC236}">
                    <a16:creationId xmlns:a16="http://schemas.microsoft.com/office/drawing/2014/main" id="{F7A5B0CC-28D4-AE84-0853-24F16B0E238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17538325"/>
                  </p:ext>
                </p:extLst>
              </p:nvPr>
            </p:nvGraphicFramePr>
            <p:xfrm>
              <a:off x="7304714" y="758794"/>
              <a:ext cx="1734671" cy="430502"/>
            </p:xfrm>
            <a:graphic>
              <a:graphicData uri="http://schemas.microsoft.com/office/powerpoint/2016/slidezoom">
                <pslz:sldZm>
                  <pslz:sldZmObj sldId="342" cId="2012809879">
                    <pslz:zmPr id="{21B8E7D9-9740-49C9-9B9D-C19A4F9BDC86}" imageType="cover" transitionDur="1000" showBg="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34671" cy="43050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7" name="Zoom de diapositive 1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F7A5B0CC-28D4-AE84-0853-24F16B0E238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04714" y="758794"/>
                <a:ext cx="1734671" cy="43050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1316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9;p22"/>
          <p:cNvSpPr/>
          <p:nvPr/>
        </p:nvSpPr>
        <p:spPr>
          <a:xfrm rot="10800000">
            <a:off x="674175" y="34475"/>
            <a:ext cx="7548872" cy="410231"/>
          </a:xfrm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A273E"/>
              </a:solidFill>
            </a:endParaRPr>
          </a:p>
        </p:txBody>
      </p:sp>
      <p:sp>
        <p:nvSpPr>
          <p:cNvPr id="6" name="Google Shape;130;p22"/>
          <p:cNvSpPr/>
          <p:nvPr/>
        </p:nvSpPr>
        <p:spPr>
          <a:xfrm>
            <a:off x="0" y="0"/>
            <a:ext cx="9143999" cy="428567"/>
          </a:xfrm>
          <a:prstGeom prst="rect">
            <a:avLst/>
          </a:prstGeom>
          <a:solidFill>
            <a:srgbClr val="9DBE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2000" b="1" dirty="0">
                <a:latin typeface="Oswald" panose="020B0604020202020204" charset="0"/>
              </a:rPr>
              <a:t>4. Approche de la solution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813432" y="-79082"/>
            <a:ext cx="8184536" cy="29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 flipV="1">
            <a:off x="1813432" y="266011"/>
            <a:ext cx="81845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ángulo 1"/>
          <p:cNvSpPr/>
          <p:nvPr/>
        </p:nvSpPr>
        <p:spPr>
          <a:xfrm>
            <a:off x="1400491" y="613446"/>
            <a:ext cx="3536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4.2.1  </a:t>
            </a:r>
            <a:r>
              <a:rPr lang="fr-FR" dirty="0">
                <a:solidFill>
                  <a:schemeClr val="bg1"/>
                </a:solidFill>
              </a:rPr>
              <a:t>Modélisation de la gestion du risque</a:t>
            </a:r>
          </a:p>
          <a:p>
            <a:r>
              <a:rPr lang="fr-FR" dirty="0"/>
              <a:t> </a:t>
            </a:r>
          </a:p>
        </p:txBody>
      </p:sp>
      <p:sp>
        <p:nvSpPr>
          <p:cNvPr id="3" name="Google Shape;130;p22">
            <a:extLst>
              <a:ext uri="{FF2B5EF4-FFF2-40B4-BE49-F238E27FC236}">
                <a16:creationId xmlns:a16="http://schemas.microsoft.com/office/drawing/2014/main" id="{FAD33319-B3AD-73EF-D2AB-19B8F8D3084D}"/>
              </a:ext>
            </a:extLst>
          </p:cNvPr>
          <p:cNvSpPr/>
          <p:nvPr/>
        </p:nvSpPr>
        <p:spPr>
          <a:xfrm>
            <a:off x="8624364" y="4849202"/>
            <a:ext cx="527320" cy="294298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dirty="0">
                <a:solidFill>
                  <a:schemeClr val="bg1"/>
                </a:solidFill>
                <a:latin typeface="Oswald" panose="020B0604020202020204" charset="0"/>
              </a:rPr>
              <a:t>11</a:t>
            </a:r>
            <a:endParaRPr sz="1200" dirty="0">
              <a:solidFill>
                <a:schemeClr val="bg1"/>
              </a:solidFill>
              <a:latin typeface="Oswald" panose="020B0604020202020204" charset="0"/>
            </a:endParaRPr>
          </a:p>
        </p:txBody>
      </p:sp>
      <p:pic>
        <p:nvPicPr>
          <p:cNvPr id="4" name="image3.png">
            <a:extLst>
              <a:ext uri="{FF2B5EF4-FFF2-40B4-BE49-F238E27FC236}">
                <a16:creationId xmlns:a16="http://schemas.microsoft.com/office/drawing/2014/main" id="{8CDA1F5C-EE86-9872-0B2C-FC2E48DF715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9125" y="1343025"/>
            <a:ext cx="5365750" cy="245745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950975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9;p22"/>
          <p:cNvSpPr/>
          <p:nvPr/>
        </p:nvSpPr>
        <p:spPr>
          <a:xfrm rot="10800000">
            <a:off x="674175" y="34475"/>
            <a:ext cx="7548872" cy="410231"/>
          </a:xfrm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A273E"/>
              </a:solidFill>
            </a:endParaRPr>
          </a:p>
        </p:txBody>
      </p:sp>
      <p:sp>
        <p:nvSpPr>
          <p:cNvPr id="6" name="Google Shape;130;p22"/>
          <p:cNvSpPr/>
          <p:nvPr/>
        </p:nvSpPr>
        <p:spPr>
          <a:xfrm>
            <a:off x="0" y="0"/>
            <a:ext cx="9143999" cy="428567"/>
          </a:xfrm>
          <a:prstGeom prst="rect">
            <a:avLst/>
          </a:prstGeom>
          <a:solidFill>
            <a:srgbClr val="9DBE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2000" b="1" dirty="0">
                <a:latin typeface="Oswald" panose="020B0604020202020204" charset="0"/>
              </a:rPr>
              <a:t>4. Approche de la solution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813432" y="-79082"/>
            <a:ext cx="8184536" cy="29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 flipV="1">
            <a:off x="1813432" y="266011"/>
            <a:ext cx="81845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8611" y="1050530"/>
            <a:ext cx="4338928" cy="3091047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"/>
          <a:stretch/>
        </p:blipFill>
        <p:spPr>
          <a:xfrm>
            <a:off x="364211" y="1123628"/>
            <a:ext cx="3440624" cy="3017950"/>
          </a:xfrm>
          <a:prstGeom prst="rect">
            <a:avLst/>
          </a:prstGeom>
        </p:spPr>
      </p:pic>
      <p:sp>
        <p:nvSpPr>
          <p:cNvPr id="12" name="Flecha derecha 11"/>
          <p:cNvSpPr/>
          <p:nvPr/>
        </p:nvSpPr>
        <p:spPr>
          <a:xfrm>
            <a:off x="3874576" y="2338540"/>
            <a:ext cx="504292" cy="364210"/>
          </a:xfrm>
          <a:prstGeom prst="rightArrow">
            <a:avLst/>
          </a:prstGeom>
          <a:gradFill>
            <a:gsLst>
              <a:gs pos="0">
                <a:srgbClr val="9DBEDF"/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  <a:effectLst>
            <a:outerShdw blurRad="40000" dist="23000" dir="5400000" rotWithShape="0">
              <a:srgbClr val="9DBEDF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ángulo 2"/>
          <p:cNvSpPr/>
          <p:nvPr/>
        </p:nvSpPr>
        <p:spPr>
          <a:xfrm>
            <a:off x="842165" y="4141577"/>
            <a:ext cx="27446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Tableau de bord équilibré (Lagoda, 2022)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647044" y="4187612"/>
            <a:ext cx="2499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Tableau de bord equilibré dynamique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351152" y="577590"/>
            <a:ext cx="24416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4.2.2 Revue et amendement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Google Shape;130;p22">
            <a:extLst>
              <a:ext uri="{FF2B5EF4-FFF2-40B4-BE49-F238E27FC236}">
                <a16:creationId xmlns:a16="http://schemas.microsoft.com/office/drawing/2014/main" id="{C15D36AD-E21E-EF45-F265-7A7667FCC811}"/>
              </a:ext>
            </a:extLst>
          </p:cNvPr>
          <p:cNvSpPr/>
          <p:nvPr/>
        </p:nvSpPr>
        <p:spPr>
          <a:xfrm>
            <a:off x="8616680" y="4849202"/>
            <a:ext cx="527320" cy="294298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dirty="0">
                <a:solidFill>
                  <a:schemeClr val="bg1"/>
                </a:solidFill>
                <a:latin typeface="Oswald" panose="020B0604020202020204" charset="0"/>
              </a:rPr>
              <a:t>12</a:t>
            </a:r>
            <a:endParaRPr sz="1200" dirty="0">
              <a:solidFill>
                <a:schemeClr val="bg1"/>
              </a:solidFill>
              <a:latin typeface="Oswa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809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9;p22"/>
          <p:cNvSpPr/>
          <p:nvPr/>
        </p:nvSpPr>
        <p:spPr>
          <a:xfrm rot="10800000">
            <a:off x="674175" y="34475"/>
            <a:ext cx="7548872" cy="410231"/>
          </a:xfrm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A273E"/>
              </a:solidFill>
            </a:endParaRPr>
          </a:p>
        </p:txBody>
      </p:sp>
      <p:sp>
        <p:nvSpPr>
          <p:cNvPr id="6" name="Google Shape;130;p22"/>
          <p:cNvSpPr/>
          <p:nvPr/>
        </p:nvSpPr>
        <p:spPr>
          <a:xfrm>
            <a:off x="0" y="0"/>
            <a:ext cx="9143999" cy="428567"/>
          </a:xfrm>
          <a:prstGeom prst="rect">
            <a:avLst/>
          </a:prstGeom>
          <a:solidFill>
            <a:srgbClr val="9DBE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2000" b="1" dirty="0">
                <a:latin typeface="Oswald" panose="020B0604020202020204" charset="0"/>
              </a:rPr>
              <a:t>4. Approche de la solution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813432" y="-79082"/>
            <a:ext cx="8184536" cy="29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 flipV="1">
            <a:off x="1813432" y="266011"/>
            <a:ext cx="81845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971" y="1138677"/>
            <a:ext cx="4100505" cy="286614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395235" y="578155"/>
            <a:ext cx="23535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4.3 Modèle Canvas modifié</a:t>
            </a:r>
          </a:p>
        </p:txBody>
      </p:sp>
      <p:sp>
        <p:nvSpPr>
          <p:cNvPr id="3" name="Google Shape;130;p22">
            <a:extLst>
              <a:ext uri="{FF2B5EF4-FFF2-40B4-BE49-F238E27FC236}">
                <a16:creationId xmlns:a16="http://schemas.microsoft.com/office/drawing/2014/main" id="{91386A16-19F7-7BAB-29A5-28D36B7B4B86}"/>
              </a:ext>
            </a:extLst>
          </p:cNvPr>
          <p:cNvSpPr/>
          <p:nvPr/>
        </p:nvSpPr>
        <p:spPr>
          <a:xfrm>
            <a:off x="8616680" y="4849202"/>
            <a:ext cx="527320" cy="294298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dirty="0">
                <a:solidFill>
                  <a:schemeClr val="bg1"/>
                </a:solidFill>
                <a:latin typeface="Oswald" panose="020B0604020202020204" charset="0"/>
              </a:rPr>
              <a:t>13</a:t>
            </a:r>
            <a:endParaRPr sz="1200" dirty="0">
              <a:solidFill>
                <a:schemeClr val="bg1"/>
              </a:solidFill>
              <a:latin typeface="Oswald" panose="020B060402020202020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1B1C4C-90DE-3EFA-AF3C-4A2DAF8EBCB1}"/>
              </a:ext>
            </a:extLst>
          </p:cNvPr>
          <p:cNvSpPr/>
          <p:nvPr/>
        </p:nvSpPr>
        <p:spPr>
          <a:xfrm>
            <a:off x="153546" y="1154818"/>
            <a:ext cx="3988015" cy="28068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6.png">
            <a:extLst>
              <a:ext uri="{FF2B5EF4-FFF2-40B4-BE49-F238E27FC236}">
                <a16:creationId xmlns:a16="http://schemas.microsoft.com/office/drawing/2014/main" id="{A6704C94-ED78-0E80-C4D8-399357CAB527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153547" y="1154817"/>
            <a:ext cx="3988014" cy="2806884"/>
          </a:xfrm>
          <a:prstGeom prst="rect">
            <a:avLst/>
          </a:prstGeom>
          <a:ln w="3175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6CA95138-C547-1215-6810-7A1FC0616486}"/>
              </a:ext>
            </a:extLst>
          </p:cNvPr>
          <p:cNvSpPr/>
          <p:nvPr/>
        </p:nvSpPr>
        <p:spPr>
          <a:xfrm>
            <a:off x="4249271" y="2297526"/>
            <a:ext cx="437990" cy="307777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6974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9;p22"/>
          <p:cNvSpPr/>
          <p:nvPr/>
        </p:nvSpPr>
        <p:spPr>
          <a:xfrm rot="10800000">
            <a:off x="674175" y="34475"/>
            <a:ext cx="7548872" cy="410231"/>
          </a:xfrm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A273E"/>
              </a:solidFill>
            </a:endParaRPr>
          </a:p>
        </p:txBody>
      </p:sp>
      <p:sp>
        <p:nvSpPr>
          <p:cNvPr id="6" name="Google Shape;130;p22"/>
          <p:cNvSpPr/>
          <p:nvPr/>
        </p:nvSpPr>
        <p:spPr>
          <a:xfrm>
            <a:off x="0" y="0"/>
            <a:ext cx="9143999" cy="428567"/>
          </a:xfrm>
          <a:prstGeom prst="rect">
            <a:avLst/>
          </a:prstGeom>
          <a:solidFill>
            <a:srgbClr val="9DBE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2000" b="1" dirty="0">
                <a:latin typeface="Oswald" panose="020B0604020202020204" charset="0"/>
              </a:rPr>
              <a:t>5. Conclusions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813432" y="-79082"/>
            <a:ext cx="8184536" cy="29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 flipV="1">
            <a:off x="1813432" y="266011"/>
            <a:ext cx="81845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Google Shape;130;p22">
            <a:extLst>
              <a:ext uri="{FF2B5EF4-FFF2-40B4-BE49-F238E27FC236}">
                <a16:creationId xmlns:a16="http://schemas.microsoft.com/office/drawing/2014/main" id="{460D7741-6491-4F99-275B-E9592CF47ED3}"/>
              </a:ext>
            </a:extLst>
          </p:cNvPr>
          <p:cNvSpPr/>
          <p:nvPr/>
        </p:nvSpPr>
        <p:spPr>
          <a:xfrm>
            <a:off x="8616680" y="4849202"/>
            <a:ext cx="527320" cy="294298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dirty="0">
                <a:solidFill>
                  <a:schemeClr val="bg1"/>
                </a:solidFill>
                <a:latin typeface="Oswald" panose="020B0604020202020204" charset="0"/>
              </a:rPr>
              <a:t>14</a:t>
            </a:r>
            <a:endParaRPr sz="1200" dirty="0">
              <a:solidFill>
                <a:schemeClr val="bg1"/>
              </a:solidFill>
              <a:latin typeface="Oswald" panose="020B060402020202020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839197-5EE1-CE01-FFE6-1CAA531ADA0C}"/>
              </a:ext>
            </a:extLst>
          </p:cNvPr>
          <p:cNvSpPr txBox="1"/>
          <p:nvPr/>
        </p:nvSpPr>
        <p:spPr>
          <a:xfrm>
            <a:off x="464088" y="653725"/>
            <a:ext cx="781930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bg1"/>
                </a:solidFill>
              </a:rPr>
              <a:t>Le présent travail nous a permis de comprendre l’impact de la transformation numérique sur le rôle du contrôleur de gestion, ainsi que de proposer des nouvelles compétences à mettre en place par ce professionnel, pour s’adapter à ce nouveau contexte de l’Industrie 4.0.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fr-FR" dirty="0">
              <a:solidFill>
                <a:schemeClr val="bg1"/>
              </a:solidFill>
            </a:endParaRPr>
          </a:p>
          <a:p>
            <a:pPr algn="just"/>
            <a:endParaRPr lang="fr-FR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On a analysé la méthode</a:t>
            </a:r>
            <a:r>
              <a:rPr lang="fr-FR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Canvas du Citizen développer. Cependant, les points faibles concernent notamment la gestion de la stratégie, la qualité de données et la maintenance.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fr-FR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endParaRPr lang="fr-FR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bg1"/>
                </a:solidFill>
              </a:rPr>
              <a:t>Le contrôleur de gestion a besoin d'améliorer ses compétences en tant que business Partner, ainsi qu’en  analyse prédictive, gestion des risques, gestion de la stratégie numérique , en Systèmes d'information, fiabilisation des données et data storytelling.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fr-FR" dirty="0">
              <a:solidFill>
                <a:schemeClr val="bg1"/>
              </a:solidFill>
            </a:endParaRPr>
          </a:p>
          <a:p>
            <a:pPr algn="just"/>
            <a:endParaRPr lang="fr-FR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 </a:t>
            </a:r>
            <a:r>
              <a:rPr lang="fr-FR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nouvelle méthode est proposée pour gérer la stratégie organisationnelle, basée sur le business model digital dynamique, le cadre COSO ERM de gestion des risques et l’agilité ,celui-ci pourrait bien complémenter la méthode Canvas du Citizen développer.</a:t>
            </a:r>
            <a:endParaRPr lang="fr-FR" dirty="0">
              <a:solidFill>
                <a:schemeClr val="bg1"/>
              </a:solidFill>
            </a:endParaRPr>
          </a:p>
          <a:p>
            <a:pPr marL="342900" indent="-342900" algn="just">
              <a:buAutoNum type="arabicPeriod"/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8FF8C39-7EB6-0164-26A8-7E205E4A63B0}"/>
              </a:ext>
            </a:extLst>
          </p:cNvPr>
          <p:cNvSpPr txBox="1"/>
          <p:nvPr/>
        </p:nvSpPr>
        <p:spPr>
          <a:xfrm>
            <a:off x="464088" y="1751277"/>
            <a:ext cx="79690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6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813432" y="-79082"/>
            <a:ext cx="8184536" cy="29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B530833-7B9B-4FEB-8797-03D10E5F1956}"/>
              </a:ext>
            </a:extLst>
          </p:cNvPr>
          <p:cNvSpPr txBox="1"/>
          <p:nvPr/>
        </p:nvSpPr>
        <p:spPr>
          <a:xfrm>
            <a:off x="3116911" y="1550504"/>
            <a:ext cx="29181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chemeClr val="bg1"/>
                </a:solidFill>
                <a:latin typeface="Oswald" panose="00000500000000000000" pitchFamily="2" charset="0"/>
              </a:rPr>
              <a:t>Merci beaucoup!</a:t>
            </a:r>
          </a:p>
        </p:txBody>
      </p:sp>
    </p:spTree>
    <p:extLst>
      <p:ext uri="{BB962C8B-B14F-4D97-AF65-F5344CB8AC3E}">
        <p14:creationId xmlns:p14="http://schemas.microsoft.com/office/powerpoint/2010/main" val="2749448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xágono 37">
            <a:extLst>
              <a:ext uri="{FF2B5EF4-FFF2-40B4-BE49-F238E27FC236}">
                <a16:creationId xmlns:a16="http://schemas.microsoft.com/office/drawing/2014/main" id="{20C014F9-CB3E-467B-BA3C-8CC0DEDE15F0}"/>
              </a:ext>
            </a:extLst>
          </p:cNvPr>
          <p:cNvSpPr/>
          <p:nvPr/>
        </p:nvSpPr>
        <p:spPr>
          <a:xfrm>
            <a:off x="5942954" y="1125910"/>
            <a:ext cx="1057275" cy="952500"/>
          </a:xfrm>
          <a:prstGeom prst="hexagon">
            <a:avLst/>
          </a:prstGeom>
          <a:solidFill>
            <a:srgbClr val="1773C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" name="Hexágono 4">
            <a:extLst>
              <a:ext uri="{FF2B5EF4-FFF2-40B4-BE49-F238E27FC236}">
                <a16:creationId xmlns:a16="http://schemas.microsoft.com/office/drawing/2014/main" id="{251DF050-1727-4E24-9513-8D7311B3EE62}"/>
              </a:ext>
            </a:extLst>
          </p:cNvPr>
          <p:cNvSpPr/>
          <p:nvPr/>
        </p:nvSpPr>
        <p:spPr>
          <a:xfrm>
            <a:off x="3238154" y="1752600"/>
            <a:ext cx="1057275" cy="952500"/>
          </a:xfrm>
          <a:prstGeom prst="hexagon">
            <a:avLst/>
          </a:prstGeom>
          <a:noFill/>
          <a:ln w="57150">
            <a:solidFill>
              <a:srgbClr val="177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" name="Hexágono 8">
            <a:extLst>
              <a:ext uri="{FF2B5EF4-FFF2-40B4-BE49-F238E27FC236}">
                <a16:creationId xmlns:a16="http://schemas.microsoft.com/office/drawing/2014/main" id="{69F59697-579A-4B99-94B2-B0DD9110CC71}"/>
              </a:ext>
            </a:extLst>
          </p:cNvPr>
          <p:cNvSpPr/>
          <p:nvPr/>
        </p:nvSpPr>
        <p:spPr>
          <a:xfrm>
            <a:off x="4168680" y="121334"/>
            <a:ext cx="1057275" cy="952500"/>
          </a:xfrm>
          <a:prstGeom prst="hexagon">
            <a:avLst/>
          </a:prstGeom>
          <a:noFill/>
          <a:ln w="57150">
            <a:solidFill>
              <a:srgbClr val="177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3" name="Hexágono 12">
            <a:extLst>
              <a:ext uri="{FF2B5EF4-FFF2-40B4-BE49-F238E27FC236}">
                <a16:creationId xmlns:a16="http://schemas.microsoft.com/office/drawing/2014/main" id="{2F2381DD-164E-4B6D-ADB5-91FB0C0EE1A4}"/>
              </a:ext>
            </a:extLst>
          </p:cNvPr>
          <p:cNvSpPr/>
          <p:nvPr/>
        </p:nvSpPr>
        <p:spPr>
          <a:xfrm>
            <a:off x="5084258" y="1696430"/>
            <a:ext cx="1057275" cy="952500"/>
          </a:xfrm>
          <a:prstGeom prst="hexagon">
            <a:avLst/>
          </a:prstGeom>
          <a:noFill/>
          <a:ln w="57150">
            <a:solidFill>
              <a:srgbClr val="177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5" name="Hexágono 14">
            <a:extLst>
              <a:ext uri="{FF2B5EF4-FFF2-40B4-BE49-F238E27FC236}">
                <a16:creationId xmlns:a16="http://schemas.microsoft.com/office/drawing/2014/main" id="{E5DB585C-88E7-40B3-AED5-0BFA765FDF00}"/>
              </a:ext>
            </a:extLst>
          </p:cNvPr>
          <p:cNvSpPr/>
          <p:nvPr/>
        </p:nvSpPr>
        <p:spPr>
          <a:xfrm>
            <a:off x="2374495" y="2304118"/>
            <a:ext cx="1057275" cy="952500"/>
          </a:xfrm>
          <a:prstGeom prst="hexagon">
            <a:avLst/>
          </a:prstGeom>
          <a:solidFill>
            <a:srgbClr val="1773C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6" name="Hexágono 15">
            <a:extLst>
              <a:ext uri="{FF2B5EF4-FFF2-40B4-BE49-F238E27FC236}">
                <a16:creationId xmlns:a16="http://schemas.microsoft.com/office/drawing/2014/main" id="{D9012914-31CC-4F2A-A6B0-192B28940ABD}"/>
              </a:ext>
            </a:extLst>
          </p:cNvPr>
          <p:cNvSpPr/>
          <p:nvPr/>
        </p:nvSpPr>
        <p:spPr>
          <a:xfrm>
            <a:off x="2352329" y="3333750"/>
            <a:ext cx="1057275" cy="952500"/>
          </a:xfrm>
          <a:prstGeom prst="hexagon">
            <a:avLst/>
          </a:prstGeom>
          <a:noFill/>
          <a:ln w="57150">
            <a:solidFill>
              <a:srgbClr val="177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7" name="Hexágono 16">
            <a:extLst>
              <a:ext uri="{FF2B5EF4-FFF2-40B4-BE49-F238E27FC236}">
                <a16:creationId xmlns:a16="http://schemas.microsoft.com/office/drawing/2014/main" id="{20F42405-C1EF-453A-A60B-6E598396D857}"/>
              </a:ext>
            </a:extLst>
          </p:cNvPr>
          <p:cNvSpPr/>
          <p:nvPr/>
        </p:nvSpPr>
        <p:spPr>
          <a:xfrm>
            <a:off x="4164915" y="3314700"/>
            <a:ext cx="1057275" cy="952500"/>
          </a:xfrm>
          <a:prstGeom prst="hexagon">
            <a:avLst/>
          </a:prstGeom>
          <a:noFill/>
          <a:ln w="57150">
            <a:solidFill>
              <a:srgbClr val="177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8" name="Hexágono 17">
            <a:extLst>
              <a:ext uri="{FF2B5EF4-FFF2-40B4-BE49-F238E27FC236}">
                <a16:creationId xmlns:a16="http://schemas.microsoft.com/office/drawing/2014/main" id="{D9A276E8-282B-492D-8079-4F6866CFEAEB}"/>
              </a:ext>
            </a:extLst>
          </p:cNvPr>
          <p:cNvSpPr/>
          <p:nvPr/>
        </p:nvSpPr>
        <p:spPr>
          <a:xfrm>
            <a:off x="2317333" y="128704"/>
            <a:ext cx="1057275" cy="952500"/>
          </a:xfrm>
          <a:prstGeom prst="hexagon">
            <a:avLst/>
          </a:prstGeom>
          <a:noFill/>
          <a:ln w="57150">
            <a:solidFill>
              <a:srgbClr val="177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9" name="Hexágono 18">
            <a:extLst>
              <a:ext uri="{FF2B5EF4-FFF2-40B4-BE49-F238E27FC236}">
                <a16:creationId xmlns:a16="http://schemas.microsoft.com/office/drawing/2014/main" id="{6831549E-CEA9-4CD7-A530-E5CF523A9C35}"/>
              </a:ext>
            </a:extLst>
          </p:cNvPr>
          <p:cNvSpPr/>
          <p:nvPr/>
        </p:nvSpPr>
        <p:spPr>
          <a:xfrm>
            <a:off x="1430212" y="1790700"/>
            <a:ext cx="1057275" cy="952500"/>
          </a:xfrm>
          <a:prstGeom prst="hexagon">
            <a:avLst/>
          </a:prstGeom>
          <a:noFill/>
          <a:ln w="57150">
            <a:solidFill>
              <a:srgbClr val="177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0" name="Hexágono 19">
            <a:extLst>
              <a:ext uri="{FF2B5EF4-FFF2-40B4-BE49-F238E27FC236}">
                <a16:creationId xmlns:a16="http://schemas.microsoft.com/office/drawing/2014/main" id="{20C014F9-CB3E-467B-BA3C-8CC0DEDE15F0}"/>
              </a:ext>
            </a:extLst>
          </p:cNvPr>
          <p:cNvSpPr/>
          <p:nvPr/>
        </p:nvSpPr>
        <p:spPr>
          <a:xfrm>
            <a:off x="522360" y="2300288"/>
            <a:ext cx="1057275" cy="952500"/>
          </a:xfrm>
          <a:prstGeom prst="hexagon">
            <a:avLst/>
          </a:prstGeom>
          <a:solidFill>
            <a:srgbClr val="1773C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1" name="Hexágono 20">
            <a:extLst>
              <a:ext uri="{FF2B5EF4-FFF2-40B4-BE49-F238E27FC236}">
                <a16:creationId xmlns:a16="http://schemas.microsoft.com/office/drawing/2014/main" id="{ABAB7679-0490-4B12-9AE7-D152094D4A9B}"/>
              </a:ext>
            </a:extLst>
          </p:cNvPr>
          <p:cNvSpPr/>
          <p:nvPr/>
        </p:nvSpPr>
        <p:spPr>
          <a:xfrm>
            <a:off x="1468885" y="3843338"/>
            <a:ext cx="1057275" cy="952500"/>
          </a:xfrm>
          <a:prstGeom prst="hexagon">
            <a:avLst/>
          </a:prstGeom>
          <a:solidFill>
            <a:srgbClr val="1773C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pic>
        <p:nvPicPr>
          <p:cNvPr id="31" name="Gráfico 30" descr="Gesto de doble toque con relleno sólido">
            <a:extLst>
              <a:ext uri="{FF2B5EF4-FFF2-40B4-BE49-F238E27FC236}">
                <a16:creationId xmlns:a16="http://schemas.microsoft.com/office/drawing/2014/main" id="{0939690B-175A-4FB8-B048-6851066189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3891" y="1877325"/>
            <a:ext cx="685800" cy="685800"/>
          </a:xfrm>
          <a:prstGeom prst="rect">
            <a:avLst/>
          </a:prstGeom>
        </p:spPr>
      </p:pic>
      <p:pic>
        <p:nvPicPr>
          <p:cNvPr id="33" name="Gráfico 32" descr="Cargar con relleno sólido">
            <a:extLst>
              <a:ext uri="{FF2B5EF4-FFF2-40B4-BE49-F238E27FC236}">
                <a16:creationId xmlns:a16="http://schemas.microsoft.com/office/drawing/2014/main" id="{ED18E2E3-A765-4005-8ACB-3C64E13103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18493" y="1806466"/>
            <a:ext cx="685800" cy="685800"/>
          </a:xfrm>
          <a:prstGeom prst="rect">
            <a:avLst/>
          </a:prstGeom>
        </p:spPr>
      </p:pic>
      <p:pic>
        <p:nvPicPr>
          <p:cNvPr id="30" name="Gráfico 29" descr="Engranajes con relleno sólido">
            <a:extLst>
              <a:ext uri="{FF2B5EF4-FFF2-40B4-BE49-F238E27FC236}">
                <a16:creationId xmlns:a16="http://schemas.microsoft.com/office/drawing/2014/main" id="{EDE1D9E8-DDCD-4904-B24D-126A44711A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8691" y="1259260"/>
            <a:ext cx="685800" cy="685800"/>
          </a:xfrm>
          <a:prstGeom prst="rect">
            <a:avLst/>
          </a:prstGeom>
        </p:spPr>
      </p:pic>
      <p:pic>
        <p:nvPicPr>
          <p:cNvPr id="34" name="Gráfico 33" descr="Diagrama de flujo circular con relleno sólido">
            <a:extLst>
              <a:ext uri="{FF2B5EF4-FFF2-40B4-BE49-F238E27FC236}">
                <a16:creationId xmlns:a16="http://schemas.microsoft.com/office/drawing/2014/main" id="{9D89E348-2DE0-4D95-9372-1DE4DD572D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64147" y="3976688"/>
            <a:ext cx="685800" cy="685800"/>
          </a:xfrm>
          <a:prstGeom prst="rect">
            <a:avLst/>
          </a:prstGeom>
        </p:spPr>
      </p:pic>
      <p:pic>
        <p:nvPicPr>
          <p:cNvPr id="40" name="Gráfico 39" descr="Notas adhesivas  con relleno sólido">
            <a:extLst>
              <a:ext uri="{FF2B5EF4-FFF2-40B4-BE49-F238E27FC236}">
                <a16:creationId xmlns:a16="http://schemas.microsoft.com/office/drawing/2014/main" id="{7D929BA9-74ED-4ED7-A34F-391A9CF9AC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1383" y="2400300"/>
            <a:ext cx="685800" cy="6858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84263" y="295276"/>
            <a:ext cx="1456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48586"/>
              </a:buClr>
              <a:buSzPts val="3000"/>
              <a:defRPr/>
            </a:pPr>
            <a:r>
              <a:rPr lang="fr-FR" sz="2400" dirty="0">
                <a:solidFill>
                  <a:schemeClr val="bg1"/>
                </a:solidFill>
                <a:latin typeface="Oswald" panose="020B0604020202020204" charset="0"/>
                <a:sym typeface="Abril Fatface"/>
              </a:rPr>
              <a:t>Sommaire</a:t>
            </a:r>
          </a:p>
        </p:txBody>
      </p:sp>
      <p:grpSp>
        <p:nvGrpSpPr>
          <p:cNvPr id="63" name="Google Shape;4313;p48"/>
          <p:cNvGrpSpPr/>
          <p:nvPr/>
        </p:nvGrpSpPr>
        <p:grpSpPr>
          <a:xfrm>
            <a:off x="4438855" y="3489731"/>
            <a:ext cx="509393" cy="488137"/>
            <a:chOff x="-62890750" y="2296300"/>
            <a:chExt cx="330825" cy="317450"/>
          </a:xfrm>
          <a:solidFill>
            <a:srgbClr val="3F7FBF"/>
          </a:solidFill>
        </p:grpSpPr>
        <p:sp>
          <p:nvSpPr>
            <p:cNvPr id="64" name="Google Shape;4314;p48"/>
            <p:cNvSpPr/>
            <p:nvPr/>
          </p:nvSpPr>
          <p:spPr>
            <a:xfrm>
              <a:off x="-62890750" y="2296300"/>
              <a:ext cx="313500" cy="195375"/>
            </a:xfrm>
            <a:custGeom>
              <a:avLst/>
              <a:gdLst/>
              <a:ahLst/>
              <a:cxnLst/>
              <a:rect l="l" t="t" r="r" b="b"/>
              <a:pathLst>
                <a:path w="12540" h="7815" extrusionOk="0">
                  <a:moveTo>
                    <a:pt x="11437" y="2080"/>
                  </a:moveTo>
                  <a:lnTo>
                    <a:pt x="11658" y="2931"/>
                  </a:lnTo>
                  <a:lnTo>
                    <a:pt x="10776" y="2742"/>
                  </a:lnTo>
                  <a:lnTo>
                    <a:pt x="11437" y="2080"/>
                  </a:lnTo>
                  <a:close/>
                  <a:moveTo>
                    <a:pt x="6617" y="1"/>
                  </a:moveTo>
                  <a:cubicBezTo>
                    <a:pt x="4916" y="1"/>
                    <a:pt x="3340" y="662"/>
                    <a:pt x="2112" y="1828"/>
                  </a:cubicBezTo>
                  <a:cubicBezTo>
                    <a:pt x="663" y="3277"/>
                    <a:pt x="1" y="5420"/>
                    <a:pt x="379" y="7467"/>
                  </a:cubicBezTo>
                  <a:cubicBezTo>
                    <a:pt x="442" y="7656"/>
                    <a:pt x="568" y="7814"/>
                    <a:pt x="789" y="7814"/>
                  </a:cubicBezTo>
                  <a:lnTo>
                    <a:pt x="852" y="7814"/>
                  </a:lnTo>
                  <a:cubicBezTo>
                    <a:pt x="1104" y="7783"/>
                    <a:pt x="1198" y="7562"/>
                    <a:pt x="1167" y="7341"/>
                  </a:cubicBezTo>
                  <a:cubicBezTo>
                    <a:pt x="852" y="5577"/>
                    <a:pt x="1419" y="3718"/>
                    <a:pt x="2710" y="2458"/>
                  </a:cubicBezTo>
                  <a:cubicBezTo>
                    <a:pt x="3719" y="1450"/>
                    <a:pt x="5136" y="851"/>
                    <a:pt x="6617" y="851"/>
                  </a:cubicBezTo>
                  <a:cubicBezTo>
                    <a:pt x="7940" y="851"/>
                    <a:pt x="9200" y="1324"/>
                    <a:pt x="10177" y="2206"/>
                  </a:cubicBezTo>
                  <a:lnTo>
                    <a:pt x="9610" y="2773"/>
                  </a:lnTo>
                  <a:cubicBezTo>
                    <a:pt x="9484" y="2899"/>
                    <a:pt x="9452" y="3057"/>
                    <a:pt x="9484" y="3183"/>
                  </a:cubicBezTo>
                  <a:cubicBezTo>
                    <a:pt x="9515" y="3340"/>
                    <a:pt x="9641" y="3403"/>
                    <a:pt x="9799" y="3466"/>
                  </a:cubicBezTo>
                  <a:lnTo>
                    <a:pt x="12036" y="3939"/>
                  </a:lnTo>
                  <a:lnTo>
                    <a:pt x="12130" y="3939"/>
                  </a:lnTo>
                  <a:cubicBezTo>
                    <a:pt x="12225" y="3939"/>
                    <a:pt x="12319" y="3876"/>
                    <a:pt x="12382" y="3813"/>
                  </a:cubicBezTo>
                  <a:cubicBezTo>
                    <a:pt x="12508" y="3687"/>
                    <a:pt x="12540" y="3561"/>
                    <a:pt x="12508" y="3403"/>
                  </a:cubicBezTo>
                  <a:lnTo>
                    <a:pt x="12036" y="1167"/>
                  </a:lnTo>
                  <a:cubicBezTo>
                    <a:pt x="12004" y="1009"/>
                    <a:pt x="11878" y="883"/>
                    <a:pt x="11752" y="851"/>
                  </a:cubicBezTo>
                  <a:cubicBezTo>
                    <a:pt x="11715" y="844"/>
                    <a:pt x="11678" y="840"/>
                    <a:pt x="11642" y="840"/>
                  </a:cubicBezTo>
                  <a:cubicBezTo>
                    <a:pt x="11526" y="840"/>
                    <a:pt x="11422" y="881"/>
                    <a:pt x="11374" y="977"/>
                  </a:cubicBezTo>
                  <a:lnTo>
                    <a:pt x="10776" y="1576"/>
                  </a:lnTo>
                  <a:cubicBezTo>
                    <a:pt x="9641" y="536"/>
                    <a:pt x="8129" y="1"/>
                    <a:pt x="66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315;p48"/>
            <p:cNvSpPr/>
            <p:nvPr/>
          </p:nvSpPr>
          <p:spPr>
            <a:xfrm>
              <a:off x="-62874975" y="2417475"/>
              <a:ext cx="315050" cy="196275"/>
            </a:xfrm>
            <a:custGeom>
              <a:avLst/>
              <a:gdLst/>
              <a:ahLst/>
              <a:cxnLst/>
              <a:rect l="l" t="t" r="r" b="b"/>
              <a:pathLst>
                <a:path w="12602" h="7851" extrusionOk="0">
                  <a:moveTo>
                    <a:pt x="977" y="4857"/>
                  </a:moveTo>
                  <a:lnTo>
                    <a:pt x="1827" y="5078"/>
                  </a:lnTo>
                  <a:lnTo>
                    <a:pt x="1166" y="5739"/>
                  </a:lnTo>
                  <a:lnTo>
                    <a:pt x="977" y="4857"/>
                  </a:lnTo>
                  <a:close/>
                  <a:moveTo>
                    <a:pt x="11779" y="1"/>
                  </a:moveTo>
                  <a:cubicBezTo>
                    <a:pt x="11759" y="1"/>
                    <a:pt x="11739" y="2"/>
                    <a:pt x="11720" y="6"/>
                  </a:cubicBezTo>
                  <a:cubicBezTo>
                    <a:pt x="11499" y="69"/>
                    <a:pt x="11373" y="289"/>
                    <a:pt x="11405" y="478"/>
                  </a:cubicBezTo>
                  <a:cubicBezTo>
                    <a:pt x="11720" y="2274"/>
                    <a:pt x="11184" y="4101"/>
                    <a:pt x="9861" y="5361"/>
                  </a:cubicBezTo>
                  <a:cubicBezTo>
                    <a:pt x="8853" y="6401"/>
                    <a:pt x="7435" y="7000"/>
                    <a:pt x="5986" y="7000"/>
                  </a:cubicBezTo>
                  <a:cubicBezTo>
                    <a:pt x="4631" y="7000"/>
                    <a:pt x="3371" y="6527"/>
                    <a:pt x="2394" y="5645"/>
                  </a:cubicBezTo>
                  <a:lnTo>
                    <a:pt x="2993" y="5046"/>
                  </a:lnTo>
                  <a:cubicBezTo>
                    <a:pt x="3088" y="4952"/>
                    <a:pt x="3151" y="4794"/>
                    <a:pt x="3088" y="4668"/>
                  </a:cubicBezTo>
                  <a:cubicBezTo>
                    <a:pt x="3056" y="4511"/>
                    <a:pt x="2962" y="4416"/>
                    <a:pt x="2772" y="4385"/>
                  </a:cubicBezTo>
                  <a:lnTo>
                    <a:pt x="536" y="3912"/>
                  </a:lnTo>
                  <a:cubicBezTo>
                    <a:pt x="506" y="3905"/>
                    <a:pt x="476" y="3901"/>
                    <a:pt x="446" y="3901"/>
                  </a:cubicBezTo>
                  <a:cubicBezTo>
                    <a:pt x="350" y="3901"/>
                    <a:pt x="254" y="3942"/>
                    <a:pt x="158" y="4038"/>
                  </a:cubicBezTo>
                  <a:cubicBezTo>
                    <a:pt x="32" y="4164"/>
                    <a:pt x="0" y="4290"/>
                    <a:pt x="32" y="4448"/>
                  </a:cubicBezTo>
                  <a:lnTo>
                    <a:pt x="504" y="6685"/>
                  </a:lnTo>
                  <a:cubicBezTo>
                    <a:pt x="536" y="6842"/>
                    <a:pt x="662" y="6937"/>
                    <a:pt x="788" y="7000"/>
                  </a:cubicBezTo>
                  <a:lnTo>
                    <a:pt x="882" y="7000"/>
                  </a:lnTo>
                  <a:cubicBezTo>
                    <a:pt x="1008" y="7000"/>
                    <a:pt x="1103" y="6968"/>
                    <a:pt x="1166" y="6874"/>
                  </a:cubicBezTo>
                  <a:lnTo>
                    <a:pt x="1764" y="6275"/>
                  </a:lnTo>
                  <a:cubicBezTo>
                    <a:pt x="2899" y="7315"/>
                    <a:pt x="4411" y="7850"/>
                    <a:pt x="5923" y="7850"/>
                  </a:cubicBezTo>
                  <a:cubicBezTo>
                    <a:pt x="7624" y="7850"/>
                    <a:pt x="9200" y="7189"/>
                    <a:pt x="10428" y="6023"/>
                  </a:cubicBezTo>
                  <a:cubicBezTo>
                    <a:pt x="11909" y="4511"/>
                    <a:pt x="12602" y="2400"/>
                    <a:pt x="12192" y="321"/>
                  </a:cubicBezTo>
                  <a:cubicBezTo>
                    <a:pt x="12164" y="123"/>
                    <a:pt x="11958" y="1"/>
                    <a:pt x="117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316;p48"/>
            <p:cNvSpPr/>
            <p:nvPr/>
          </p:nvSpPr>
          <p:spPr>
            <a:xfrm>
              <a:off x="-62822225" y="2357750"/>
              <a:ext cx="193000" cy="192975"/>
            </a:xfrm>
            <a:custGeom>
              <a:avLst/>
              <a:gdLst/>
              <a:ahLst/>
              <a:cxnLst/>
              <a:rect l="l" t="t" r="r" b="b"/>
              <a:pathLst>
                <a:path w="7720" h="7719" extrusionOk="0">
                  <a:moveTo>
                    <a:pt x="2238" y="1323"/>
                  </a:moveTo>
                  <a:lnTo>
                    <a:pt x="2238" y="1323"/>
                  </a:lnTo>
                  <a:cubicBezTo>
                    <a:pt x="2143" y="1544"/>
                    <a:pt x="2049" y="1827"/>
                    <a:pt x="1986" y="2111"/>
                  </a:cubicBezTo>
                  <a:lnTo>
                    <a:pt x="1419" y="2111"/>
                  </a:lnTo>
                  <a:cubicBezTo>
                    <a:pt x="1671" y="1796"/>
                    <a:pt x="1923" y="1512"/>
                    <a:pt x="2238" y="1323"/>
                  </a:cubicBezTo>
                  <a:close/>
                  <a:moveTo>
                    <a:pt x="3466" y="1040"/>
                  </a:moveTo>
                  <a:lnTo>
                    <a:pt x="3466" y="2111"/>
                  </a:lnTo>
                  <a:lnTo>
                    <a:pt x="2836" y="2111"/>
                  </a:lnTo>
                  <a:cubicBezTo>
                    <a:pt x="2994" y="1575"/>
                    <a:pt x="3246" y="1229"/>
                    <a:pt x="3466" y="1040"/>
                  </a:cubicBezTo>
                  <a:close/>
                  <a:moveTo>
                    <a:pt x="4254" y="1040"/>
                  </a:moveTo>
                  <a:cubicBezTo>
                    <a:pt x="4538" y="1229"/>
                    <a:pt x="4727" y="1575"/>
                    <a:pt x="4884" y="2111"/>
                  </a:cubicBezTo>
                  <a:lnTo>
                    <a:pt x="4254" y="2111"/>
                  </a:lnTo>
                  <a:lnTo>
                    <a:pt x="4254" y="1040"/>
                  </a:lnTo>
                  <a:close/>
                  <a:moveTo>
                    <a:pt x="5483" y="1323"/>
                  </a:moveTo>
                  <a:lnTo>
                    <a:pt x="5483" y="1323"/>
                  </a:lnTo>
                  <a:cubicBezTo>
                    <a:pt x="5798" y="1512"/>
                    <a:pt x="6081" y="1796"/>
                    <a:pt x="6302" y="2111"/>
                  </a:cubicBezTo>
                  <a:lnTo>
                    <a:pt x="5766" y="2111"/>
                  </a:lnTo>
                  <a:cubicBezTo>
                    <a:pt x="5672" y="1827"/>
                    <a:pt x="5609" y="1544"/>
                    <a:pt x="5483" y="1323"/>
                  </a:cubicBezTo>
                  <a:close/>
                  <a:moveTo>
                    <a:pt x="1765" y="2930"/>
                  </a:moveTo>
                  <a:cubicBezTo>
                    <a:pt x="1734" y="3245"/>
                    <a:pt x="1702" y="3560"/>
                    <a:pt x="1702" y="3875"/>
                  </a:cubicBezTo>
                  <a:cubicBezTo>
                    <a:pt x="1702" y="4190"/>
                    <a:pt x="1734" y="4537"/>
                    <a:pt x="1765" y="4820"/>
                  </a:cubicBezTo>
                  <a:lnTo>
                    <a:pt x="978" y="4820"/>
                  </a:lnTo>
                  <a:cubicBezTo>
                    <a:pt x="883" y="4537"/>
                    <a:pt x="820" y="4222"/>
                    <a:pt x="820" y="3875"/>
                  </a:cubicBezTo>
                  <a:cubicBezTo>
                    <a:pt x="820" y="3497"/>
                    <a:pt x="883" y="3214"/>
                    <a:pt x="978" y="2930"/>
                  </a:cubicBezTo>
                  <a:close/>
                  <a:moveTo>
                    <a:pt x="5136" y="2930"/>
                  </a:moveTo>
                  <a:cubicBezTo>
                    <a:pt x="5168" y="3245"/>
                    <a:pt x="5199" y="3560"/>
                    <a:pt x="5199" y="3875"/>
                  </a:cubicBezTo>
                  <a:cubicBezTo>
                    <a:pt x="5199" y="4222"/>
                    <a:pt x="5168" y="4537"/>
                    <a:pt x="5136" y="4820"/>
                  </a:cubicBezTo>
                  <a:lnTo>
                    <a:pt x="4286" y="4820"/>
                  </a:lnTo>
                  <a:lnTo>
                    <a:pt x="4286" y="2930"/>
                  </a:lnTo>
                  <a:close/>
                  <a:moveTo>
                    <a:pt x="6743" y="2930"/>
                  </a:moveTo>
                  <a:cubicBezTo>
                    <a:pt x="6869" y="3245"/>
                    <a:pt x="6900" y="3560"/>
                    <a:pt x="6900" y="3875"/>
                  </a:cubicBezTo>
                  <a:cubicBezTo>
                    <a:pt x="6900" y="4222"/>
                    <a:pt x="6869" y="4537"/>
                    <a:pt x="6743" y="4820"/>
                  </a:cubicBezTo>
                  <a:lnTo>
                    <a:pt x="5955" y="4820"/>
                  </a:lnTo>
                  <a:cubicBezTo>
                    <a:pt x="5987" y="4505"/>
                    <a:pt x="6018" y="4190"/>
                    <a:pt x="6018" y="3875"/>
                  </a:cubicBezTo>
                  <a:cubicBezTo>
                    <a:pt x="6018" y="3560"/>
                    <a:pt x="5987" y="3214"/>
                    <a:pt x="5955" y="2930"/>
                  </a:cubicBezTo>
                  <a:close/>
                  <a:moveTo>
                    <a:pt x="3466" y="2930"/>
                  </a:moveTo>
                  <a:lnTo>
                    <a:pt x="3466" y="4852"/>
                  </a:lnTo>
                  <a:lnTo>
                    <a:pt x="2647" y="4852"/>
                  </a:lnTo>
                  <a:cubicBezTo>
                    <a:pt x="2553" y="4537"/>
                    <a:pt x="2553" y="4222"/>
                    <a:pt x="2553" y="3875"/>
                  </a:cubicBezTo>
                  <a:cubicBezTo>
                    <a:pt x="2553" y="3497"/>
                    <a:pt x="2616" y="3214"/>
                    <a:pt x="2647" y="2930"/>
                  </a:cubicBezTo>
                  <a:close/>
                  <a:moveTo>
                    <a:pt x="6302" y="5640"/>
                  </a:moveTo>
                  <a:cubicBezTo>
                    <a:pt x="6081" y="5955"/>
                    <a:pt x="5798" y="6238"/>
                    <a:pt x="5483" y="6427"/>
                  </a:cubicBezTo>
                  <a:cubicBezTo>
                    <a:pt x="5609" y="6207"/>
                    <a:pt x="5672" y="5923"/>
                    <a:pt x="5766" y="5640"/>
                  </a:cubicBezTo>
                  <a:close/>
                  <a:moveTo>
                    <a:pt x="1986" y="5671"/>
                  </a:moveTo>
                  <a:cubicBezTo>
                    <a:pt x="2049" y="5955"/>
                    <a:pt x="2143" y="6238"/>
                    <a:pt x="2238" y="6459"/>
                  </a:cubicBezTo>
                  <a:cubicBezTo>
                    <a:pt x="1923" y="6238"/>
                    <a:pt x="1671" y="5955"/>
                    <a:pt x="1419" y="5671"/>
                  </a:cubicBezTo>
                  <a:close/>
                  <a:moveTo>
                    <a:pt x="4916" y="5640"/>
                  </a:moveTo>
                  <a:cubicBezTo>
                    <a:pt x="4727" y="6144"/>
                    <a:pt x="4538" y="6522"/>
                    <a:pt x="4286" y="6711"/>
                  </a:cubicBezTo>
                  <a:lnTo>
                    <a:pt x="4286" y="5640"/>
                  </a:lnTo>
                  <a:close/>
                  <a:moveTo>
                    <a:pt x="3466" y="5671"/>
                  </a:moveTo>
                  <a:lnTo>
                    <a:pt x="3466" y="6742"/>
                  </a:lnTo>
                  <a:cubicBezTo>
                    <a:pt x="3246" y="6553"/>
                    <a:pt x="2994" y="6144"/>
                    <a:pt x="2836" y="5671"/>
                  </a:cubicBezTo>
                  <a:close/>
                  <a:moveTo>
                    <a:pt x="3876" y="0"/>
                  </a:moveTo>
                  <a:cubicBezTo>
                    <a:pt x="2301" y="0"/>
                    <a:pt x="915" y="945"/>
                    <a:pt x="316" y="2332"/>
                  </a:cubicBezTo>
                  <a:cubicBezTo>
                    <a:pt x="127" y="2804"/>
                    <a:pt x="1" y="3308"/>
                    <a:pt x="1" y="3875"/>
                  </a:cubicBezTo>
                  <a:cubicBezTo>
                    <a:pt x="1" y="4411"/>
                    <a:pt x="127" y="4946"/>
                    <a:pt x="316" y="5419"/>
                  </a:cubicBezTo>
                  <a:cubicBezTo>
                    <a:pt x="915" y="6774"/>
                    <a:pt x="2301" y="7719"/>
                    <a:pt x="3876" y="7719"/>
                  </a:cubicBezTo>
                  <a:cubicBezTo>
                    <a:pt x="5451" y="7719"/>
                    <a:pt x="6806" y="6774"/>
                    <a:pt x="7405" y="5419"/>
                  </a:cubicBezTo>
                  <a:cubicBezTo>
                    <a:pt x="7594" y="4946"/>
                    <a:pt x="7720" y="4411"/>
                    <a:pt x="7720" y="3875"/>
                  </a:cubicBezTo>
                  <a:cubicBezTo>
                    <a:pt x="7720" y="3308"/>
                    <a:pt x="7594" y="2804"/>
                    <a:pt x="7405" y="2332"/>
                  </a:cubicBezTo>
                  <a:cubicBezTo>
                    <a:pt x="6806" y="945"/>
                    <a:pt x="5451" y="0"/>
                    <a:pt x="38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5311;p50"/>
          <p:cNvGrpSpPr/>
          <p:nvPr/>
        </p:nvGrpSpPr>
        <p:grpSpPr>
          <a:xfrm>
            <a:off x="2645515" y="2455566"/>
            <a:ext cx="455399" cy="484516"/>
            <a:chOff x="-48237000" y="2342650"/>
            <a:chExt cx="256800" cy="300225"/>
          </a:xfrm>
          <a:solidFill>
            <a:schemeClr val="bg1"/>
          </a:solidFill>
        </p:grpSpPr>
        <p:sp>
          <p:nvSpPr>
            <p:cNvPr id="68" name="Google Shape;5312;p50"/>
            <p:cNvSpPr/>
            <p:nvPr/>
          </p:nvSpPr>
          <p:spPr>
            <a:xfrm>
              <a:off x="-48237000" y="2342650"/>
              <a:ext cx="256800" cy="300225"/>
            </a:xfrm>
            <a:custGeom>
              <a:avLst/>
              <a:gdLst/>
              <a:ahLst/>
              <a:cxnLst/>
              <a:rect l="l" t="t" r="r" b="b"/>
              <a:pathLst>
                <a:path w="10272" h="12009" extrusionOk="0">
                  <a:moveTo>
                    <a:pt x="4507" y="679"/>
                  </a:moveTo>
                  <a:cubicBezTo>
                    <a:pt x="4774" y="679"/>
                    <a:pt x="5048" y="706"/>
                    <a:pt x="5325" y="762"/>
                  </a:cubicBezTo>
                  <a:cubicBezTo>
                    <a:pt x="6774" y="1077"/>
                    <a:pt x="7940" y="2274"/>
                    <a:pt x="8255" y="3723"/>
                  </a:cubicBezTo>
                  <a:cubicBezTo>
                    <a:pt x="8381" y="4227"/>
                    <a:pt x="8381" y="4763"/>
                    <a:pt x="8318" y="5267"/>
                  </a:cubicBezTo>
                  <a:cubicBezTo>
                    <a:pt x="8318" y="5330"/>
                    <a:pt x="8318" y="5424"/>
                    <a:pt x="8350" y="5487"/>
                  </a:cubicBezTo>
                  <a:lnTo>
                    <a:pt x="9263" y="7220"/>
                  </a:lnTo>
                  <a:cubicBezTo>
                    <a:pt x="9389" y="7441"/>
                    <a:pt x="9232" y="7756"/>
                    <a:pt x="8980" y="7756"/>
                  </a:cubicBezTo>
                  <a:lnTo>
                    <a:pt x="8034" y="7756"/>
                  </a:lnTo>
                  <a:cubicBezTo>
                    <a:pt x="7845" y="7756"/>
                    <a:pt x="7688" y="7913"/>
                    <a:pt x="7688" y="8102"/>
                  </a:cubicBezTo>
                  <a:lnTo>
                    <a:pt x="7688" y="9867"/>
                  </a:lnTo>
                  <a:lnTo>
                    <a:pt x="5892" y="9867"/>
                  </a:lnTo>
                  <a:cubicBezTo>
                    <a:pt x="5703" y="9867"/>
                    <a:pt x="5546" y="10024"/>
                    <a:pt x="5546" y="10213"/>
                  </a:cubicBezTo>
                  <a:lnTo>
                    <a:pt x="5546" y="11284"/>
                  </a:lnTo>
                  <a:lnTo>
                    <a:pt x="2049" y="11284"/>
                  </a:lnTo>
                  <a:lnTo>
                    <a:pt x="2049" y="7693"/>
                  </a:lnTo>
                  <a:cubicBezTo>
                    <a:pt x="2049" y="7598"/>
                    <a:pt x="2017" y="7504"/>
                    <a:pt x="1923" y="7441"/>
                  </a:cubicBezTo>
                  <a:cubicBezTo>
                    <a:pt x="1103" y="6685"/>
                    <a:pt x="631" y="5645"/>
                    <a:pt x="631" y="4542"/>
                  </a:cubicBezTo>
                  <a:cubicBezTo>
                    <a:pt x="631" y="2387"/>
                    <a:pt x="2372" y="679"/>
                    <a:pt x="4507" y="679"/>
                  </a:cubicBezTo>
                  <a:close/>
                  <a:moveTo>
                    <a:pt x="4570" y="0"/>
                  </a:moveTo>
                  <a:cubicBezTo>
                    <a:pt x="2059" y="0"/>
                    <a:pt x="1" y="1999"/>
                    <a:pt x="1" y="4542"/>
                  </a:cubicBezTo>
                  <a:cubicBezTo>
                    <a:pt x="1" y="5802"/>
                    <a:pt x="505" y="7000"/>
                    <a:pt x="1418" y="7850"/>
                  </a:cubicBezTo>
                  <a:lnTo>
                    <a:pt x="1418" y="11631"/>
                  </a:lnTo>
                  <a:cubicBezTo>
                    <a:pt x="1418" y="11851"/>
                    <a:pt x="1576" y="12009"/>
                    <a:pt x="1765" y="12009"/>
                  </a:cubicBezTo>
                  <a:lnTo>
                    <a:pt x="5987" y="12009"/>
                  </a:lnTo>
                  <a:cubicBezTo>
                    <a:pt x="6176" y="12009"/>
                    <a:pt x="6333" y="11851"/>
                    <a:pt x="6333" y="11631"/>
                  </a:cubicBezTo>
                  <a:lnTo>
                    <a:pt x="6333" y="10591"/>
                  </a:lnTo>
                  <a:lnTo>
                    <a:pt x="8097" y="10591"/>
                  </a:lnTo>
                  <a:cubicBezTo>
                    <a:pt x="8287" y="10591"/>
                    <a:pt x="8444" y="10434"/>
                    <a:pt x="8444" y="10213"/>
                  </a:cubicBezTo>
                  <a:lnTo>
                    <a:pt x="8444" y="8449"/>
                  </a:lnTo>
                  <a:lnTo>
                    <a:pt x="9043" y="8449"/>
                  </a:lnTo>
                  <a:cubicBezTo>
                    <a:pt x="9799" y="8417"/>
                    <a:pt x="10271" y="7598"/>
                    <a:pt x="9925" y="6874"/>
                  </a:cubicBezTo>
                  <a:lnTo>
                    <a:pt x="9043" y="5267"/>
                  </a:lnTo>
                  <a:cubicBezTo>
                    <a:pt x="9137" y="4700"/>
                    <a:pt x="9137" y="4164"/>
                    <a:pt x="9011" y="3597"/>
                  </a:cubicBezTo>
                  <a:cubicBezTo>
                    <a:pt x="8665" y="1864"/>
                    <a:pt x="7247" y="510"/>
                    <a:pt x="5546" y="100"/>
                  </a:cubicBezTo>
                  <a:cubicBezTo>
                    <a:pt x="5215" y="33"/>
                    <a:pt x="4889" y="0"/>
                    <a:pt x="45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313;p50"/>
            <p:cNvSpPr/>
            <p:nvPr/>
          </p:nvSpPr>
          <p:spPr>
            <a:xfrm>
              <a:off x="-48195250" y="2377425"/>
              <a:ext cx="144150" cy="140225"/>
            </a:xfrm>
            <a:custGeom>
              <a:avLst/>
              <a:gdLst/>
              <a:ahLst/>
              <a:cxnLst/>
              <a:rect l="l" t="t" r="r" b="b"/>
              <a:pathLst>
                <a:path w="5766" h="5609" extrusionOk="0">
                  <a:moveTo>
                    <a:pt x="3214" y="757"/>
                  </a:moveTo>
                  <a:lnTo>
                    <a:pt x="3214" y="883"/>
                  </a:lnTo>
                  <a:cubicBezTo>
                    <a:pt x="3214" y="1040"/>
                    <a:pt x="3277" y="1135"/>
                    <a:pt x="3435" y="1198"/>
                  </a:cubicBezTo>
                  <a:cubicBezTo>
                    <a:pt x="3624" y="1261"/>
                    <a:pt x="3844" y="1387"/>
                    <a:pt x="4002" y="1513"/>
                  </a:cubicBezTo>
                  <a:cubicBezTo>
                    <a:pt x="4061" y="1553"/>
                    <a:pt x="4146" y="1593"/>
                    <a:pt x="4233" y="1593"/>
                  </a:cubicBezTo>
                  <a:cubicBezTo>
                    <a:pt x="4283" y="1593"/>
                    <a:pt x="4333" y="1579"/>
                    <a:pt x="4380" y="1545"/>
                  </a:cubicBezTo>
                  <a:lnTo>
                    <a:pt x="4506" y="1482"/>
                  </a:lnTo>
                  <a:lnTo>
                    <a:pt x="4852" y="2049"/>
                  </a:lnTo>
                  <a:lnTo>
                    <a:pt x="4726" y="2143"/>
                  </a:lnTo>
                  <a:cubicBezTo>
                    <a:pt x="4632" y="2206"/>
                    <a:pt x="4537" y="2364"/>
                    <a:pt x="4569" y="2490"/>
                  </a:cubicBezTo>
                  <a:cubicBezTo>
                    <a:pt x="4632" y="2710"/>
                    <a:pt x="4632" y="2899"/>
                    <a:pt x="4569" y="3120"/>
                  </a:cubicBezTo>
                  <a:cubicBezTo>
                    <a:pt x="4537" y="3277"/>
                    <a:pt x="4632" y="3403"/>
                    <a:pt x="4726" y="3466"/>
                  </a:cubicBezTo>
                  <a:lnTo>
                    <a:pt x="4852" y="3561"/>
                  </a:lnTo>
                  <a:lnTo>
                    <a:pt x="4506" y="4159"/>
                  </a:lnTo>
                  <a:lnTo>
                    <a:pt x="4380" y="4065"/>
                  </a:lnTo>
                  <a:cubicBezTo>
                    <a:pt x="4323" y="4037"/>
                    <a:pt x="4260" y="4021"/>
                    <a:pt x="4199" y="4021"/>
                  </a:cubicBezTo>
                  <a:cubicBezTo>
                    <a:pt x="4125" y="4021"/>
                    <a:pt x="4054" y="4044"/>
                    <a:pt x="4002" y="4096"/>
                  </a:cubicBezTo>
                  <a:cubicBezTo>
                    <a:pt x="3844" y="4254"/>
                    <a:pt x="3624" y="4348"/>
                    <a:pt x="3435" y="4411"/>
                  </a:cubicBezTo>
                  <a:cubicBezTo>
                    <a:pt x="3277" y="4475"/>
                    <a:pt x="3214" y="4632"/>
                    <a:pt x="3214" y="4727"/>
                  </a:cubicBezTo>
                  <a:lnTo>
                    <a:pt x="3214" y="4853"/>
                  </a:lnTo>
                  <a:lnTo>
                    <a:pt x="2489" y="4853"/>
                  </a:lnTo>
                  <a:lnTo>
                    <a:pt x="2489" y="4727"/>
                  </a:lnTo>
                  <a:cubicBezTo>
                    <a:pt x="2489" y="4569"/>
                    <a:pt x="2426" y="4475"/>
                    <a:pt x="2269" y="4411"/>
                  </a:cubicBezTo>
                  <a:cubicBezTo>
                    <a:pt x="2048" y="4348"/>
                    <a:pt x="1859" y="4222"/>
                    <a:pt x="1702" y="4096"/>
                  </a:cubicBezTo>
                  <a:cubicBezTo>
                    <a:pt x="1622" y="4057"/>
                    <a:pt x="1530" y="4017"/>
                    <a:pt x="1449" y="4017"/>
                  </a:cubicBezTo>
                  <a:cubicBezTo>
                    <a:pt x="1402" y="4017"/>
                    <a:pt x="1358" y="4030"/>
                    <a:pt x="1324" y="4065"/>
                  </a:cubicBezTo>
                  <a:lnTo>
                    <a:pt x="1198" y="4159"/>
                  </a:lnTo>
                  <a:lnTo>
                    <a:pt x="851" y="3561"/>
                  </a:lnTo>
                  <a:lnTo>
                    <a:pt x="946" y="3466"/>
                  </a:lnTo>
                  <a:cubicBezTo>
                    <a:pt x="1072" y="3403"/>
                    <a:pt x="1166" y="3246"/>
                    <a:pt x="1103" y="3120"/>
                  </a:cubicBezTo>
                  <a:cubicBezTo>
                    <a:pt x="1072" y="2899"/>
                    <a:pt x="1072" y="2710"/>
                    <a:pt x="1103" y="2490"/>
                  </a:cubicBezTo>
                  <a:cubicBezTo>
                    <a:pt x="1166" y="2332"/>
                    <a:pt x="1072" y="2206"/>
                    <a:pt x="946" y="2143"/>
                  </a:cubicBezTo>
                  <a:lnTo>
                    <a:pt x="851" y="2049"/>
                  </a:lnTo>
                  <a:lnTo>
                    <a:pt x="1198" y="1482"/>
                  </a:lnTo>
                  <a:lnTo>
                    <a:pt x="1324" y="1545"/>
                  </a:lnTo>
                  <a:cubicBezTo>
                    <a:pt x="1366" y="1573"/>
                    <a:pt x="1421" y="1588"/>
                    <a:pt x="1481" y="1588"/>
                  </a:cubicBezTo>
                  <a:cubicBezTo>
                    <a:pt x="1553" y="1588"/>
                    <a:pt x="1632" y="1565"/>
                    <a:pt x="1702" y="1513"/>
                  </a:cubicBezTo>
                  <a:cubicBezTo>
                    <a:pt x="1859" y="1356"/>
                    <a:pt x="2048" y="1261"/>
                    <a:pt x="2269" y="1198"/>
                  </a:cubicBezTo>
                  <a:cubicBezTo>
                    <a:pt x="2426" y="1135"/>
                    <a:pt x="2489" y="977"/>
                    <a:pt x="2489" y="883"/>
                  </a:cubicBezTo>
                  <a:lnTo>
                    <a:pt x="2489" y="757"/>
                  </a:lnTo>
                  <a:close/>
                  <a:moveTo>
                    <a:pt x="2174" y="1"/>
                  </a:moveTo>
                  <a:cubicBezTo>
                    <a:pt x="1985" y="1"/>
                    <a:pt x="1828" y="158"/>
                    <a:pt x="1828" y="379"/>
                  </a:cubicBezTo>
                  <a:lnTo>
                    <a:pt x="1828" y="599"/>
                  </a:lnTo>
                  <a:cubicBezTo>
                    <a:pt x="1702" y="631"/>
                    <a:pt x="1576" y="725"/>
                    <a:pt x="1513" y="788"/>
                  </a:cubicBezTo>
                  <a:lnTo>
                    <a:pt x="1324" y="694"/>
                  </a:lnTo>
                  <a:cubicBezTo>
                    <a:pt x="1265" y="658"/>
                    <a:pt x="1192" y="641"/>
                    <a:pt x="1122" y="641"/>
                  </a:cubicBezTo>
                  <a:cubicBezTo>
                    <a:pt x="1004" y="641"/>
                    <a:pt x="890" y="690"/>
                    <a:pt x="851" y="788"/>
                  </a:cubicBezTo>
                  <a:lnTo>
                    <a:pt x="126" y="2017"/>
                  </a:lnTo>
                  <a:cubicBezTo>
                    <a:pt x="63" y="2175"/>
                    <a:pt x="95" y="2427"/>
                    <a:pt x="253" y="2490"/>
                  </a:cubicBezTo>
                  <a:lnTo>
                    <a:pt x="442" y="2616"/>
                  </a:lnTo>
                  <a:lnTo>
                    <a:pt x="442" y="2994"/>
                  </a:lnTo>
                  <a:lnTo>
                    <a:pt x="253" y="3120"/>
                  </a:lnTo>
                  <a:cubicBezTo>
                    <a:pt x="95" y="3214"/>
                    <a:pt x="0" y="3435"/>
                    <a:pt x="126" y="3592"/>
                  </a:cubicBezTo>
                  <a:lnTo>
                    <a:pt x="851" y="4821"/>
                  </a:lnTo>
                  <a:cubicBezTo>
                    <a:pt x="894" y="4928"/>
                    <a:pt x="1024" y="4991"/>
                    <a:pt x="1152" y="4991"/>
                  </a:cubicBezTo>
                  <a:cubicBezTo>
                    <a:pt x="1213" y="4991"/>
                    <a:pt x="1273" y="4977"/>
                    <a:pt x="1324" y="4947"/>
                  </a:cubicBezTo>
                  <a:lnTo>
                    <a:pt x="1513" y="4821"/>
                  </a:lnTo>
                  <a:cubicBezTo>
                    <a:pt x="1639" y="4884"/>
                    <a:pt x="1733" y="4979"/>
                    <a:pt x="1828" y="5010"/>
                  </a:cubicBezTo>
                  <a:lnTo>
                    <a:pt x="1828" y="5262"/>
                  </a:lnTo>
                  <a:cubicBezTo>
                    <a:pt x="1828" y="5451"/>
                    <a:pt x="1985" y="5609"/>
                    <a:pt x="2174" y="5609"/>
                  </a:cubicBezTo>
                  <a:lnTo>
                    <a:pt x="3592" y="5609"/>
                  </a:lnTo>
                  <a:cubicBezTo>
                    <a:pt x="3781" y="5609"/>
                    <a:pt x="3939" y="5451"/>
                    <a:pt x="3939" y="5262"/>
                  </a:cubicBezTo>
                  <a:lnTo>
                    <a:pt x="3939" y="5010"/>
                  </a:lnTo>
                  <a:cubicBezTo>
                    <a:pt x="4065" y="4979"/>
                    <a:pt x="4191" y="4884"/>
                    <a:pt x="4254" y="4821"/>
                  </a:cubicBezTo>
                  <a:lnTo>
                    <a:pt x="4474" y="4947"/>
                  </a:lnTo>
                  <a:cubicBezTo>
                    <a:pt x="4524" y="4967"/>
                    <a:pt x="4580" y="4978"/>
                    <a:pt x="4637" y="4978"/>
                  </a:cubicBezTo>
                  <a:cubicBezTo>
                    <a:pt x="4759" y="4978"/>
                    <a:pt x="4882" y="4929"/>
                    <a:pt x="4947" y="4821"/>
                  </a:cubicBezTo>
                  <a:lnTo>
                    <a:pt x="5640" y="3592"/>
                  </a:lnTo>
                  <a:cubicBezTo>
                    <a:pt x="5734" y="3435"/>
                    <a:pt x="5671" y="3214"/>
                    <a:pt x="5514" y="3120"/>
                  </a:cubicBezTo>
                  <a:lnTo>
                    <a:pt x="5325" y="2994"/>
                  </a:lnTo>
                  <a:lnTo>
                    <a:pt x="5325" y="2616"/>
                  </a:lnTo>
                  <a:lnTo>
                    <a:pt x="5514" y="2490"/>
                  </a:lnTo>
                  <a:cubicBezTo>
                    <a:pt x="5671" y="2427"/>
                    <a:pt x="5766" y="2206"/>
                    <a:pt x="5640" y="2017"/>
                  </a:cubicBezTo>
                  <a:lnTo>
                    <a:pt x="4947" y="788"/>
                  </a:lnTo>
                  <a:cubicBezTo>
                    <a:pt x="4887" y="689"/>
                    <a:pt x="4777" y="627"/>
                    <a:pt x="4664" y="627"/>
                  </a:cubicBezTo>
                  <a:cubicBezTo>
                    <a:pt x="4598" y="627"/>
                    <a:pt x="4532" y="648"/>
                    <a:pt x="4474" y="694"/>
                  </a:cubicBezTo>
                  <a:lnTo>
                    <a:pt x="4254" y="788"/>
                  </a:lnTo>
                  <a:cubicBezTo>
                    <a:pt x="4159" y="725"/>
                    <a:pt x="4033" y="631"/>
                    <a:pt x="3939" y="599"/>
                  </a:cubicBezTo>
                  <a:lnTo>
                    <a:pt x="3939" y="379"/>
                  </a:lnTo>
                  <a:cubicBezTo>
                    <a:pt x="3939" y="158"/>
                    <a:pt x="3781" y="1"/>
                    <a:pt x="35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314;p50"/>
            <p:cNvSpPr/>
            <p:nvPr/>
          </p:nvSpPr>
          <p:spPr>
            <a:xfrm>
              <a:off x="-48150350" y="2422325"/>
              <a:ext cx="52775" cy="52800"/>
            </a:xfrm>
            <a:custGeom>
              <a:avLst/>
              <a:gdLst/>
              <a:ahLst/>
              <a:cxnLst/>
              <a:rect l="l" t="t" r="r" b="b"/>
              <a:pathLst>
                <a:path w="2111" h="2112" extrusionOk="0">
                  <a:moveTo>
                    <a:pt x="1040" y="662"/>
                  </a:moveTo>
                  <a:cubicBezTo>
                    <a:pt x="1260" y="662"/>
                    <a:pt x="1418" y="820"/>
                    <a:pt x="1418" y="1009"/>
                  </a:cubicBezTo>
                  <a:cubicBezTo>
                    <a:pt x="1418" y="1198"/>
                    <a:pt x="1260" y="1355"/>
                    <a:pt x="1040" y="1355"/>
                  </a:cubicBezTo>
                  <a:cubicBezTo>
                    <a:pt x="851" y="1355"/>
                    <a:pt x="693" y="1198"/>
                    <a:pt x="693" y="1009"/>
                  </a:cubicBezTo>
                  <a:cubicBezTo>
                    <a:pt x="693" y="820"/>
                    <a:pt x="851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639"/>
                    <a:pt x="473" y="2111"/>
                    <a:pt x="1040" y="2111"/>
                  </a:cubicBezTo>
                  <a:cubicBezTo>
                    <a:pt x="1639" y="2111"/>
                    <a:pt x="2111" y="1639"/>
                    <a:pt x="2111" y="1040"/>
                  </a:cubicBezTo>
                  <a:cubicBezTo>
                    <a:pt x="2111" y="473"/>
                    <a:pt x="1639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4435;p48"/>
          <p:cNvGrpSpPr/>
          <p:nvPr/>
        </p:nvGrpSpPr>
        <p:grpSpPr>
          <a:xfrm>
            <a:off x="4489819" y="422692"/>
            <a:ext cx="419392" cy="377252"/>
            <a:chOff x="-61783350" y="2297100"/>
            <a:chExt cx="316650" cy="316650"/>
          </a:xfrm>
          <a:solidFill>
            <a:srgbClr val="3F7FBF"/>
          </a:solidFill>
        </p:grpSpPr>
        <p:sp>
          <p:nvSpPr>
            <p:cNvPr id="76" name="Google Shape;4436;p48"/>
            <p:cNvSpPr/>
            <p:nvPr/>
          </p:nvSpPr>
          <p:spPr>
            <a:xfrm>
              <a:off x="-61783350" y="2297100"/>
              <a:ext cx="316650" cy="316650"/>
            </a:xfrm>
            <a:custGeom>
              <a:avLst/>
              <a:gdLst/>
              <a:ahLst/>
              <a:cxnLst/>
              <a:rect l="l" t="t" r="r" b="b"/>
              <a:pathLst>
                <a:path w="12666" h="12666" extrusionOk="0">
                  <a:moveTo>
                    <a:pt x="379" y="0"/>
                  </a:moveTo>
                  <a:cubicBezTo>
                    <a:pt x="158" y="0"/>
                    <a:pt x="1" y="189"/>
                    <a:pt x="1" y="441"/>
                  </a:cubicBezTo>
                  <a:lnTo>
                    <a:pt x="1" y="12287"/>
                  </a:lnTo>
                  <a:cubicBezTo>
                    <a:pt x="1" y="12508"/>
                    <a:pt x="190" y="12665"/>
                    <a:pt x="379" y="12665"/>
                  </a:cubicBezTo>
                  <a:lnTo>
                    <a:pt x="12256" y="12665"/>
                  </a:lnTo>
                  <a:cubicBezTo>
                    <a:pt x="12477" y="12665"/>
                    <a:pt x="12666" y="12476"/>
                    <a:pt x="12666" y="12287"/>
                  </a:cubicBezTo>
                  <a:cubicBezTo>
                    <a:pt x="12634" y="12098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41"/>
                  </a:lnTo>
                  <a:cubicBezTo>
                    <a:pt x="820" y="189"/>
                    <a:pt x="631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437;p48"/>
            <p:cNvSpPr/>
            <p:nvPr/>
          </p:nvSpPr>
          <p:spPr>
            <a:xfrm>
              <a:off x="-61742375" y="2387675"/>
              <a:ext cx="275675" cy="151250"/>
            </a:xfrm>
            <a:custGeom>
              <a:avLst/>
              <a:gdLst/>
              <a:ahLst/>
              <a:cxnLst/>
              <a:rect l="l" t="t" r="r" b="b"/>
              <a:pathLst>
                <a:path w="11027" h="6050" extrusionOk="0">
                  <a:moveTo>
                    <a:pt x="9767" y="788"/>
                  </a:moveTo>
                  <a:cubicBezTo>
                    <a:pt x="10019" y="788"/>
                    <a:pt x="10208" y="977"/>
                    <a:pt x="10208" y="1229"/>
                  </a:cubicBezTo>
                  <a:cubicBezTo>
                    <a:pt x="10176" y="1450"/>
                    <a:pt x="10019" y="1639"/>
                    <a:pt x="9767" y="1639"/>
                  </a:cubicBezTo>
                  <a:cubicBezTo>
                    <a:pt x="9546" y="1639"/>
                    <a:pt x="9389" y="1450"/>
                    <a:pt x="9389" y="1229"/>
                  </a:cubicBezTo>
                  <a:cubicBezTo>
                    <a:pt x="9389" y="977"/>
                    <a:pt x="9578" y="788"/>
                    <a:pt x="9767" y="788"/>
                  </a:cubicBezTo>
                  <a:close/>
                  <a:moveTo>
                    <a:pt x="4001" y="1607"/>
                  </a:moveTo>
                  <a:cubicBezTo>
                    <a:pt x="4222" y="1607"/>
                    <a:pt x="4379" y="1796"/>
                    <a:pt x="4379" y="2048"/>
                  </a:cubicBezTo>
                  <a:cubicBezTo>
                    <a:pt x="4379" y="2269"/>
                    <a:pt x="4222" y="2489"/>
                    <a:pt x="4001" y="2489"/>
                  </a:cubicBezTo>
                  <a:cubicBezTo>
                    <a:pt x="3749" y="2489"/>
                    <a:pt x="3560" y="2269"/>
                    <a:pt x="3560" y="2048"/>
                  </a:cubicBezTo>
                  <a:cubicBezTo>
                    <a:pt x="3560" y="1796"/>
                    <a:pt x="3749" y="1607"/>
                    <a:pt x="4001" y="1607"/>
                  </a:cubicBezTo>
                  <a:close/>
                  <a:moveTo>
                    <a:pt x="6459" y="4128"/>
                  </a:moveTo>
                  <a:cubicBezTo>
                    <a:pt x="6679" y="4128"/>
                    <a:pt x="6900" y="4317"/>
                    <a:pt x="6900" y="4569"/>
                  </a:cubicBezTo>
                  <a:cubicBezTo>
                    <a:pt x="6868" y="4758"/>
                    <a:pt x="6711" y="4947"/>
                    <a:pt x="6459" y="4947"/>
                  </a:cubicBezTo>
                  <a:cubicBezTo>
                    <a:pt x="6238" y="4947"/>
                    <a:pt x="6081" y="4758"/>
                    <a:pt x="6081" y="4569"/>
                  </a:cubicBezTo>
                  <a:cubicBezTo>
                    <a:pt x="6081" y="4317"/>
                    <a:pt x="6270" y="4128"/>
                    <a:pt x="6459" y="4128"/>
                  </a:cubicBezTo>
                  <a:close/>
                  <a:moveTo>
                    <a:pt x="1229" y="4380"/>
                  </a:moveTo>
                  <a:cubicBezTo>
                    <a:pt x="1481" y="4380"/>
                    <a:pt x="1638" y="4569"/>
                    <a:pt x="1638" y="4789"/>
                  </a:cubicBezTo>
                  <a:cubicBezTo>
                    <a:pt x="1638" y="5041"/>
                    <a:pt x="1481" y="5230"/>
                    <a:pt x="1229" y="5230"/>
                  </a:cubicBezTo>
                  <a:cubicBezTo>
                    <a:pt x="1008" y="5230"/>
                    <a:pt x="788" y="5041"/>
                    <a:pt x="788" y="4789"/>
                  </a:cubicBezTo>
                  <a:cubicBezTo>
                    <a:pt x="788" y="4569"/>
                    <a:pt x="1008" y="4380"/>
                    <a:pt x="1229" y="4380"/>
                  </a:cubicBezTo>
                  <a:close/>
                  <a:moveTo>
                    <a:pt x="9767" y="0"/>
                  </a:moveTo>
                  <a:cubicBezTo>
                    <a:pt x="9105" y="0"/>
                    <a:pt x="8570" y="536"/>
                    <a:pt x="8570" y="1229"/>
                  </a:cubicBezTo>
                  <a:cubicBezTo>
                    <a:pt x="8570" y="1418"/>
                    <a:pt x="8601" y="1576"/>
                    <a:pt x="8664" y="1765"/>
                  </a:cubicBezTo>
                  <a:lnTo>
                    <a:pt x="7026" y="3434"/>
                  </a:lnTo>
                  <a:cubicBezTo>
                    <a:pt x="6868" y="3340"/>
                    <a:pt x="6679" y="3308"/>
                    <a:pt x="6459" y="3308"/>
                  </a:cubicBezTo>
                  <a:cubicBezTo>
                    <a:pt x="6270" y="3308"/>
                    <a:pt x="6112" y="3340"/>
                    <a:pt x="5923" y="3434"/>
                  </a:cubicBezTo>
                  <a:lnTo>
                    <a:pt x="5104" y="2584"/>
                  </a:lnTo>
                  <a:cubicBezTo>
                    <a:pt x="5167" y="2426"/>
                    <a:pt x="5199" y="2237"/>
                    <a:pt x="5199" y="2048"/>
                  </a:cubicBezTo>
                  <a:cubicBezTo>
                    <a:pt x="5199" y="1387"/>
                    <a:pt x="4663" y="788"/>
                    <a:pt x="4001" y="788"/>
                  </a:cubicBezTo>
                  <a:cubicBezTo>
                    <a:pt x="3308" y="788"/>
                    <a:pt x="2773" y="1324"/>
                    <a:pt x="2773" y="2048"/>
                  </a:cubicBezTo>
                  <a:cubicBezTo>
                    <a:pt x="2773" y="2237"/>
                    <a:pt x="2804" y="2395"/>
                    <a:pt x="2899" y="2584"/>
                  </a:cubicBezTo>
                  <a:lnTo>
                    <a:pt x="1796" y="3686"/>
                  </a:lnTo>
                  <a:cubicBezTo>
                    <a:pt x="1638" y="3623"/>
                    <a:pt x="1418" y="3592"/>
                    <a:pt x="1229" y="3592"/>
                  </a:cubicBezTo>
                  <a:cubicBezTo>
                    <a:pt x="567" y="3592"/>
                    <a:pt x="0" y="4128"/>
                    <a:pt x="0" y="4852"/>
                  </a:cubicBezTo>
                  <a:cubicBezTo>
                    <a:pt x="0" y="5514"/>
                    <a:pt x="567" y="6049"/>
                    <a:pt x="1229" y="6049"/>
                  </a:cubicBezTo>
                  <a:cubicBezTo>
                    <a:pt x="1890" y="6049"/>
                    <a:pt x="2458" y="5514"/>
                    <a:pt x="2458" y="4852"/>
                  </a:cubicBezTo>
                  <a:cubicBezTo>
                    <a:pt x="2458" y="4632"/>
                    <a:pt x="2426" y="4474"/>
                    <a:pt x="2332" y="4285"/>
                  </a:cubicBezTo>
                  <a:lnTo>
                    <a:pt x="3434" y="3182"/>
                  </a:lnTo>
                  <a:cubicBezTo>
                    <a:pt x="3592" y="3245"/>
                    <a:pt x="3781" y="3308"/>
                    <a:pt x="4001" y="3308"/>
                  </a:cubicBezTo>
                  <a:cubicBezTo>
                    <a:pt x="4190" y="3308"/>
                    <a:pt x="4348" y="3277"/>
                    <a:pt x="4537" y="3182"/>
                  </a:cubicBezTo>
                  <a:lnTo>
                    <a:pt x="5356" y="4001"/>
                  </a:lnTo>
                  <a:cubicBezTo>
                    <a:pt x="5293" y="4159"/>
                    <a:pt x="5262" y="4348"/>
                    <a:pt x="5262" y="4569"/>
                  </a:cubicBezTo>
                  <a:cubicBezTo>
                    <a:pt x="5262" y="5230"/>
                    <a:pt x="5797" y="5766"/>
                    <a:pt x="6459" y="5766"/>
                  </a:cubicBezTo>
                  <a:cubicBezTo>
                    <a:pt x="7152" y="5766"/>
                    <a:pt x="7687" y="5230"/>
                    <a:pt x="7687" y="4569"/>
                  </a:cubicBezTo>
                  <a:cubicBezTo>
                    <a:pt x="7687" y="4348"/>
                    <a:pt x="7656" y="4191"/>
                    <a:pt x="7561" y="4001"/>
                  </a:cubicBezTo>
                  <a:lnTo>
                    <a:pt x="9231" y="2363"/>
                  </a:lnTo>
                  <a:cubicBezTo>
                    <a:pt x="9389" y="2426"/>
                    <a:pt x="9578" y="2489"/>
                    <a:pt x="9767" y="2489"/>
                  </a:cubicBezTo>
                  <a:cubicBezTo>
                    <a:pt x="10460" y="2489"/>
                    <a:pt x="11027" y="1922"/>
                    <a:pt x="11027" y="1229"/>
                  </a:cubicBezTo>
                  <a:cubicBezTo>
                    <a:pt x="10995" y="536"/>
                    <a:pt x="10460" y="0"/>
                    <a:pt x="97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8337;p57"/>
          <p:cNvGrpSpPr/>
          <p:nvPr/>
        </p:nvGrpSpPr>
        <p:grpSpPr>
          <a:xfrm>
            <a:off x="1721225" y="2007265"/>
            <a:ext cx="511780" cy="448301"/>
            <a:chOff x="2141000" y="1954475"/>
            <a:chExt cx="296975" cy="296175"/>
          </a:xfrm>
          <a:solidFill>
            <a:srgbClr val="3F7FBF"/>
          </a:solidFill>
        </p:grpSpPr>
        <p:sp>
          <p:nvSpPr>
            <p:cNvPr id="79" name="Google Shape;8338;p57"/>
            <p:cNvSpPr/>
            <p:nvPr/>
          </p:nvSpPr>
          <p:spPr>
            <a:xfrm>
              <a:off x="2280425" y="1989925"/>
              <a:ext cx="104775" cy="68550"/>
            </a:xfrm>
            <a:custGeom>
              <a:avLst/>
              <a:gdLst/>
              <a:ahLst/>
              <a:cxnLst/>
              <a:rect l="l" t="t" r="r" b="b"/>
              <a:pathLst>
                <a:path w="4191" h="274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05"/>
                    <a:pt x="158" y="662"/>
                    <a:pt x="315" y="662"/>
                  </a:cubicBezTo>
                  <a:lnTo>
                    <a:pt x="2426" y="662"/>
                  </a:lnTo>
                  <a:cubicBezTo>
                    <a:pt x="2615" y="662"/>
                    <a:pt x="2773" y="820"/>
                    <a:pt x="2773" y="1009"/>
                  </a:cubicBezTo>
                  <a:lnTo>
                    <a:pt x="2773" y="1576"/>
                  </a:lnTo>
                  <a:lnTo>
                    <a:pt x="2678" y="1450"/>
                  </a:lnTo>
                  <a:cubicBezTo>
                    <a:pt x="2615" y="1387"/>
                    <a:pt x="2521" y="1355"/>
                    <a:pt x="2430" y="1355"/>
                  </a:cubicBezTo>
                  <a:cubicBezTo>
                    <a:pt x="2340" y="1355"/>
                    <a:pt x="2253" y="1387"/>
                    <a:pt x="2206" y="1450"/>
                  </a:cubicBezTo>
                  <a:cubicBezTo>
                    <a:pt x="2080" y="1576"/>
                    <a:pt x="2080" y="1796"/>
                    <a:pt x="2206" y="1922"/>
                  </a:cubicBezTo>
                  <a:lnTo>
                    <a:pt x="2899" y="2647"/>
                  </a:lnTo>
                  <a:cubicBezTo>
                    <a:pt x="2993" y="2710"/>
                    <a:pt x="3056" y="2741"/>
                    <a:pt x="3151" y="2741"/>
                  </a:cubicBezTo>
                  <a:cubicBezTo>
                    <a:pt x="3214" y="2741"/>
                    <a:pt x="3340" y="2710"/>
                    <a:pt x="3371" y="2647"/>
                  </a:cubicBezTo>
                  <a:lnTo>
                    <a:pt x="4096" y="1922"/>
                  </a:lnTo>
                  <a:cubicBezTo>
                    <a:pt x="4191" y="1796"/>
                    <a:pt x="4191" y="1576"/>
                    <a:pt x="4096" y="1450"/>
                  </a:cubicBezTo>
                  <a:cubicBezTo>
                    <a:pt x="4033" y="1387"/>
                    <a:pt x="3938" y="1355"/>
                    <a:pt x="3848" y="1355"/>
                  </a:cubicBezTo>
                  <a:cubicBezTo>
                    <a:pt x="3757" y="1355"/>
                    <a:pt x="3671" y="1387"/>
                    <a:pt x="3623" y="1450"/>
                  </a:cubicBezTo>
                  <a:lnTo>
                    <a:pt x="3497" y="1576"/>
                  </a:lnTo>
                  <a:lnTo>
                    <a:pt x="3497" y="1009"/>
                  </a:lnTo>
                  <a:cubicBezTo>
                    <a:pt x="3497" y="442"/>
                    <a:pt x="3025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339;p57"/>
            <p:cNvSpPr/>
            <p:nvPr/>
          </p:nvSpPr>
          <p:spPr>
            <a:xfrm>
              <a:off x="2174875" y="2145875"/>
              <a:ext cx="105575" cy="69325"/>
            </a:xfrm>
            <a:custGeom>
              <a:avLst/>
              <a:gdLst/>
              <a:ahLst/>
              <a:cxnLst/>
              <a:rect l="l" t="t" r="r" b="b"/>
              <a:pathLst>
                <a:path w="4223" h="2773" extrusionOk="0">
                  <a:moveTo>
                    <a:pt x="1056" y="0"/>
                  </a:moveTo>
                  <a:cubicBezTo>
                    <a:pt x="969" y="0"/>
                    <a:pt x="883" y="32"/>
                    <a:pt x="820" y="95"/>
                  </a:cubicBezTo>
                  <a:lnTo>
                    <a:pt x="95" y="820"/>
                  </a:lnTo>
                  <a:cubicBezTo>
                    <a:pt x="1" y="914"/>
                    <a:pt x="1" y="1166"/>
                    <a:pt x="95" y="1292"/>
                  </a:cubicBezTo>
                  <a:cubicBezTo>
                    <a:pt x="158" y="1339"/>
                    <a:pt x="253" y="1363"/>
                    <a:pt x="343" y="1363"/>
                  </a:cubicBezTo>
                  <a:cubicBezTo>
                    <a:pt x="434" y="1363"/>
                    <a:pt x="521" y="1339"/>
                    <a:pt x="568" y="1292"/>
                  </a:cubicBezTo>
                  <a:lnTo>
                    <a:pt x="694" y="1166"/>
                  </a:lnTo>
                  <a:lnTo>
                    <a:pt x="694" y="1702"/>
                  </a:lnTo>
                  <a:cubicBezTo>
                    <a:pt x="757" y="2300"/>
                    <a:pt x="1229" y="2773"/>
                    <a:pt x="1765" y="2773"/>
                  </a:cubicBezTo>
                  <a:lnTo>
                    <a:pt x="3844" y="2773"/>
                  </a:lnTo>
                  <a:cubicBezTo>
                    <a:pt x="4065" y="2773"/>
                    <a:pt x="4222" y="2615"/>
                    <a:pt x="4222" y="2426"/>
                  </a:cubicBezTo>
                  <a:cubicBezTo>
                    <a:pt x="4222" y="2237"/>
                    <a:pt x="4065" y="2080"/>
                    <a:pt x="3844" y="2080"/>
                  </a:cubicBezTo>
                  <a:lnTo>
                    <a:pt x="1765" y="2080"/>
                  </a:lnTo>
                  <a:cubicBezTo>
                    <a:pt x="1576" y="2080"/>
                    <a:pt x="1418" y="1922"/>
                    <a:pt x="1418" y="1702"/>
                  </a:cubicBezTo>
                  <a:lnTo>
                    <a:pt x="1418" y="1166"/>
                  </a:lnTo>
                  <a:lnTo>
                    <a:pt x="1544" y="1292"/>
                  </a:lnTo>
                  <a:cubicBezTo>
                    <a:pt x="1592" y="1339"/>
                    <a:pt x="1678" y="1363"/>
                    <a:pt x="1769" y="1363"/>
                  </a:cubicBezTo>
                  <a:cubicBezTo>
                    <a:pt x="1859" y="1363"/>
                    <a:pt x="1954" y="1339"/>
                    <a:pt x="2017" y="1292"/>
                  </a:cubicBezTo>
                  <a:cubicBezTo>
                    <a:pt x="2112" y="1166"/>
                    <a:pt x="2112" y="914"/>
                    <a:pt x="2017" y="820"/>
                  </a:cubicBezTo>
                  <a:lnTo>
                    <a:pt x="1292" y="95"/>
                  </a:lnTo>
                  <a:cubicBezTo>
                    <a:pt x="1229" y="32"/>
                    <a:pt x="1143" y="0"/>
                    <a:pt x="10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340;p57"/>
            <p:cNvSpPr/>
            <p:nvPr/>
          </p:nvSpPr>
          <p:spPr>
            <a:xfrm>
              <a:off x="2141000" y="1954475"/>
              <a:ext cx="139450" cy="174100"/>
            </a:xfrm>
            <a:custGeom>
              <a:avLst/>
              <a:gdLst/>
              <a:ahLst/>
              <a:cxnLst/>
              <a:rect l="l" t="t" r="r" b="b"/>
              <a:pathLst>
                <a:path w="5578" h="6964" extrusionOk="0">
                  <a:moveTo>
                    <a:pt x="2773" y="694"/>
                  </a:moveTo>
                  <a:cubicBezTo>
                    <a:pt x="3372" y="694"/>
                    <a:pt x="3782" y="1166"/>
                    <a:pt x="3782" y="1734"/>
                  </a:cubicBezTo>
                  <a:cubicBezTo>
                    <a:pt x="3782" y="2301"/>
                    <a:pt x="3309" y="2742"/>
                    <a:pt x="2773" y="2742"/>
                  </a:cubicBezTo>
                  <a:cubicBezTo>
                    <a:pt x="2175" y="2742"/>
                    <a:pt x="1734" y="2269"/>
                    <a:pt x="1734" y="1734"/>
                  </a:cubicBezTo>
                  <a:cubicBezTo>
                    <a:pt x="1734" y="1166"/>
                    <a:pt x="2206" y="694"/>
                    <a:pt x="2773" y="694"/>
                  </a:cubicBezTo>
                  <a:close/>
                  <a:moveTo>
                    <a:pt x="2773" y="3466"/>
                  </a:moveTo>
                  <a:cubicBezTo>
                    <a:pt x="3908" y="3466"/>
                    <a:pt x="4853" y="4411"/>
                    <a:pt x="4853" y="5546"/>
                  </a:cubicBezTo>
                  <a:lnTo>
                    <a:pt x="4853" y="6270"/>
                  </a:lnTo>
                  <a:lnTo>
                    <a:pt x="694" y="6270"/>
                  </a:lnTo>
                  <a:lnTo>
                    <a:pt x="694" y="5546"/>
                  </a:lnTo>
                  <a:cubicBezTo>
                    <a:pt x="694" y="4411"/>
                    <a:pt x="1639" y="3466"/>
                    <a:pt x="2773" y="3466"/>
                  </a:cubicBezTo>
                  <a:close/>
                  <a:moveTo>
                    <a:pt x="2805" y="1"/>
                  </a:moveTo>
                  <a:cubicBezTo>
                    <a:pt x="1860" y="1"/>
                    <a:pt x="1072" y="788"/>
                    <a:pt x="1072" y="1734"/>
                  </a:cubicBezTo>
                  <a:cubicBezTo>
                    <a:pt x="1072" y="2238"/>
                    <a:pt x="1324" y="2710"/>
                    <a:pt x="1671" y="3025"/>
                  </a:cubicBezTo>
                  <a:cubicBezTo>
                    <a:pt x="726" y="3466"/>
                    <a:pt x="64" y="4443"/>
                    <a:pt x="64" y="5577"/>
                  </a:cubicBezTo>
                  <a:lnTo>
                    <a:pt x="64" y="6617"/>
                  </a:lnTo>
                  <a:cubicBezTo>
                    <a:pt x="1" y="6806"/>
                    <a:pt x="159" y="6963"/>
                    <a:pt x="379" y="6963"/>
                  </a:cubicBezTo>
                  <a:lnTo>
                    <a:pt x="5199" y="6963"/>
                  </a:lnTo>
                  <a:cubicBezTo>
                    <a:pt x="5420" y="6963"/>
                    <a:pt x="5577" y="6806"/>
                    <a:pt x="5577" y="6617"/>
                  </a:cubicBezTo>
                  <a:lnTo>
                    <a:pt x="5577" y="5577"/>
                  </a:lnTo>
                  <a:cubicBezTo>
                    <a:pt x="5577" y="4443"/>
                    <a:pt x="4884" y="3498"/>
                    <a:pt x="3939" y="3025"/>
                  </a:cubicBezTo>
                  <a:cubicBezTo>
                    <a:pt x="4317" y="2710"/>
                    <a:pt x="4538" y="2238"/>
                    <a:pt x="4538" y="1734"/>
                  </a:cubicBezTo>
                  <a:cubicBezTo>
                    <a:pt x="4538" y="788"/>
                    <a:pt x="3750" y="1"/>
                    <a:pt x="28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341;p57"/>
            <p:cNvSpPr/>
            <p:nvPr/>
          </p:nvSpPr>
          <p:spPr>
            <a:xfrm>
              <a:off x="2298525" y="2076550"/>
              <a:ext cx="139450" cy="174100"/>
            </a:xfrm>
            <a:custGeom>
              <a:avLst/>
              <a:gdLst/>
              <a:ahLst/>
              <a:cxnLst/>
              <a:rect l="l" t="t" r="r" b="b"/>
              <a:pathLst>
                <a:path w="5578" h="6964" extrusionOk="0">
                  <a:moveTo>
                    <a:pt x="2773" y="663"/>
                  </a:moveTo>
                  <a:cubicBezTo>
                    <a:pt x="3372" y="663"/>
                    <a:pt x="3782" y="1135"/>
                    <a:pt x="3782" y="1702"/>
                  </a:cubicBezTo>
                  <a:cubicBezTo>
                    <a:pt x="3782" y="2238"/>
                    <a:pt x="3309" y="2710"/>
                    <a:pt x="2773" y="2710"/>
                  </a:cubicBezTo>
                  <a:cubicBezTo>
                    <a:pt x="2175" y="2710"/>
                    <a:pt x="1734" y="2238"/>
                    <a:pt x="1734" y="1702"/>
                  </a:cubicBezTo>
                  <a:cubicBezTo>
                    <a:pt x="1734" y="1135"/>
                    <a:pt x="2175" y="663"/>
                    <a:pt x="2773" y="663"/>
                  </a:cubicBezTo>
                  <a:close/>
                  <a:moveTo>
                    <a:pt x="2773" y="3467"/>
                  </a:moveTo>
                  <a:cubicBezTo>
                    <a:pt x="3908" y="3467"/>
                    <a:pt x="4853" y="4412"/>
                    <a:pt x="4853" y="5546"/>
                  </a:cubicBezTo>
                  <a:lnTo>
                    <a:pt x="4853" y="6270"/>
                  </a:lnTo>
                  <a:lnTo>
                    <a:pt x="694" y="6270"/>
                  </a:lnTo>
                  <a:lnTo>
                    <a:pt x="694" y="5546"/>
                  </a:lnTo>
                  <a:cubicBezTo>
                    <a:pt x="694" y="4412"/>
                    <a:pt x="1639" y="3467"/>
                    <a:pt x="2773" y="3467"/>
                  </a:cubicBezTo>
                  <a:close/>
                  <a:moveTo>
                    <a:pt x="2773" y="1"/>
                  </a:moveTo>
                  <a:cubicBezTo>
                    <a:pt x="1828" y="1"/>
                    <a:pt x="1041" y="789"/>
                    <a:pt x="1041" y="1734"/>
                  </a:cubicBezTo>
                  <a:cubicBezTo>
                    <a:pt x="1041" y="2238"/>
                    <a:pt x="1261" y="2710"/>
                    <a:pt x="1608" y="3025"/>
                  </a:cubicBezTo>
                  <a:cubicBezTo>
                    <a:pt x="663" y="3467"/>
                    <a:pt x="1" y="4443"/>
                    <a:pt x="1" y="5546"/>
                  </a:cubicBezTo>
                  <a:lnTo>
                    <a:pt x="1" y="6617"/>
                  </a:lnTo>
                  <a:cubicBezTo>
                    <a:pt x="1" y="6806"/>
                    <a:pt x="159" y="6964"/>
                    <a:pt x="379" y="6964"/>
                  </a:cubicBezTo>
                  <a:lnTo>
                    <a:pt x="5199" y="6964"/>
                  </a:lnTo>
                  <a:cubicBezTo>
                    <a:pt x="5420" y="6964"/>
                    <a:pt x="5577" y="6806"/>
                    <a:pt x="5577" y="6617"/>
                  </a:cubicBezTo>
                  <a:lnTo>
                    <a:pt x="5577" y="5546"/>
                  </a:lnTo>
                  <a:cubicBezTo>
                    <a:pt x="5514" y="4412"/>
                    <a:pt x="4853" y="3467"/>
                    <a:pt x="3908" y="3025"/>
                  </a:cubicBezTo>
                  <a:cubicBezTo>
                    <a:pt x="4254" y="2710"/>
                    <a:pt x="4506" y="2238"/>
                    <a:pt x="4506" y="1734"/>
                  </a:cubicBezTo>
                  <a:cubicBezTo>
                    <a:pt x="4506" y="789"/>
                    <a:pt x="3719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7974;p56"/>
          <p:cNvGrpSpPr/>
          <p:nvPr/>
        </p:nvGrpSpPr>
        <p:grpSpPr>
          <a:xfrm>
            <a:off x="2653667" y="3579019"/>
            <a:ext cx="496831" cy="409790"/>
            <a:chOff x="-6689825" y="3992050"/>
            <a:chExt cx="293025" cy="291250"/>
          </a:xfrm>
          <a:solidFill>
            <a:srgbClr val="3F7FBF"/>
          </a:solidFill>
        </p:grpSpPr>
        <p:sp>
          <p:nvSpPr>
            <p:cNvPr id="84" name="Google Shape;7975;p56"/>
            <p:cNvSpPr/>
            <p:nvPr/>
          </p:nvSpPr>
          <p:spPr>
            <a:xfrm>
              <a:off x="-6547275" y="3992050"/>
              <a:ext cx="30750" cy="65400"/>
            </a:xfrm>
            <a:custGeom>
              <a:avLst/>
              <a:gdLst/>
              <a:ahLst/>
              <a:cxnLst/>
              <a:rect l="l" t="t" r="r" b="b"/>
              <a:pathLst>
                <a:path w="1230" h="2616" extrusionOk="0">
                  <a:moveTo>
                    <a:pt x="1229" y="1"/>
                  </a:moveTo>
                  <a:cubicBezTo>
                    <a:pt x="757" y="379"/>
                    <a:pt x="284" y="1355"/>
                    <a:pt x="1" y="2616"/>
                  </a:cubicBezTo>
                  <a:lnTo>
                    <a:pt x="1229" y="2616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976;p56"/>
            <p:cNvSpPr/>
            <p:nvPr/>
          </p:nvSpPr>
          <p:spPr>
            <a:xfrm>
              <a:off x="-6547275" y="4143275"/>
              <a:ext cx="30750" cy="64600"/>
            </a:xfrm>
            <a:custGeom>
              <a:avLst/>
              <a:gdLst/>
              <a:ahLst/>
              <a:cxnLst/>
              <a:rect l="l" t="t" r="r" b="b"/>
              <a:pathLst>
                <a:path w="1230" h="2584" extrusionOk="0">
                  <a:moveTo>
                    <a:pt x="1" y="1"/>
                  </a:moveTo>
                  <a:cubicBezTo>
                    <a:pt x="284" y="1261"/>
                    <a:pt x="757" y="2237"/>
                    <a:pt x="1229" y="2584"/>
                  </a:cubicBez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977;p56"/>
            <p:cNvSpPr/>
            <p:nvPr/>
          </p:nvSpPr>
          <p:spPr>
            <a:xfrm>
              <a:off x="-6551200" y="4073975"/>
              <a:ext cx="34675" cy="51200"/>
            </a:xfrm>
            <a:custGeom>
              <a:avLst/>
              <a:gdLst/>
              <a:ahLst/>
              <a:cxnLst/>
              <a:rect l="l" t="t" r="r" b="b"/>
              <a:pathLst>
                <a:path w="1387" h="2048" extrusionOk="0">
                  <a:moveTo>
                    <a:pt x="63" y="0"/>
                  </a:moveTo>
                  <a:cubicBezTo>
                    <a:pt x="0" y="725"/>
                    <a:pt x="0" y="1355"/>
                    <a:pt x="63" y="2048"/>
                  </a:cubicBezTo>
                  <a:lnTo>
                    <a:pt x="1386" y="2048"/>
                  </a:lnTo>
                  <a:lnTo>
                    <a:pt x="13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978;p56"/>
            <p:cNvSpPr/>
            <p:nvPr/>
          </p:nvSpPr>
          <p:spPr>
            <a:xfrm>
              <a:off x="-6475600" y="3994425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1" y="0"/>
                  </a:moveTo>
                  <a:cubicBezTo>
                    <a:pt x="442" y="630"/>
                    <a:pt x="757" y="1512"/>
                    <a:pt x="946" y="2521"/>
                  </a:cubicBezTo>
                  <a:lnTo>
                    <a:pt x="2805" y="2521"/>
                  </a:lnTo>
                  <a:cubicBezTo>
                    <a:pt x="2301" y="1292"/>
                    <a:pt x="1261" y="347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979;p56"/>
            <p:cNvSpPr/>
            <p:nvPr/>
          </p:nvSpPr>
          <p:spPr>
            <a:xfrm>
              <a:off x="-6449600" y="4073975"/>
              <a:ext cx="52800" cy="51200"/>
            </a:xfrm>
            <a:custGeom>
              <a:avLst/>
              <a:gdLst/>
              <a:ahLst/>
              <a:cxnLst/>
              <a:rect l="l" t="t" r="r" b="b"/>
              <a:pathLst>
                <a:path w="2112" h="2048" extrusionOk="0">
                  <a:moveTo>
                    <a:pt x="0" y="0"/>
                  </a:moveTo>
                  <a:cubicBezTo>
                    <a:pt x="63" y="725"/>
                    <a:pt x="63" y="1355"/>
                    <a:pt x="0" y="2048"/>
                  </a:cubicBezTo>
                  <a:lnTo>
                    <a:pt x="1954" y="2048"/>
                  </a:lnTo>
                  <a:cubicBezTo>
                    <a:pt x="2048" y="1733"/>
                    <a:pt x="2080" y="1386"/>
                    <a:pt x="2080" y="1040"/>
                  </a:cubicBezTo>
                  <a:cubicBezTo>
                    <a:pt x="2111" y="662"/>
                    <a:pt x="2048" y="347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980;p56"/>
            <p:cNvSpPr/>
            <p:nvPr/>
          </p:nvSpPr>
          <p:spPr>
            <a:xfrm>
              <a:off x="-6500000" y="3992050"/>
              <a:ext cx="30725" cy="65400"/>
            </a:xfrm>
            <a:custGeom>
              <a:avLst/>
              <a:gdLst/>
              <a:ahLst/>
              <a:cxnLst/>
              <a:rect l="l" t="t" r="r" b="b"/>
              <a:pathLst>
                <a:path w="122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229" y="2616"/>
                  </a:lnTo>
                  <a:cubicBezTo>
                    <a:pt x="977" y="1355"/>
                    <a:pt x="473" y="379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981;p56"/>
            <p:cNvSpPr/>
            <p:nvPr/>
          </p:nvSpPr>
          <p:spPr>
            <a:xfrm>
              <a:off x="-6500000" y="4143275"/>
              <a:ext cx="30725" cy="64600"/>
            </a:xfrm>
            <a:custGeom>
              <a:avLst/>
              <a:gdLst/>
              <a:ahLst/>
              <a:cxnLst/>
              <a:rect l="l" t="t" r="r" b="b"/>
              <a:pathLst>
                <a:path w="1229" h="2584" extrusionOk="0">
                  <a:moveTo>
                    <a:pt x="0" y="1"/>
                  </a:moveTo>
                  <a:lnTo>
                    <a:pt x="0" y="2584"/>
                  </a:lnTo>
                  <a:cubicBezTo>
                    <a:pt x="473" y="2237"/>
                    <a:pt x="945" y="126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982;p56"/>
            <p:cNvSpPr/>
            <p:nvPr/>
          </p:nvSpPr>
          <p:spPr>
            <a:xfrm>
              <a:off x="-6689825" y="4141700"/>
              <a:ext cx="149675" cy="141600"/>
            </a:xfrm>
            <a:custGeom>
              <a:avLst/>
              <a:gdLst/>
              <a:ahLst/>
              <a:cxnLst/>
              <a:rect l="l" t="t" r="r" b="b"/>
              <a:pathLst>
                <a:path w="5987" h="5664" extrusionOk="0">
                  <a:moveTo>
                    <a:pt x="3182" y="1"/>
                  </a:moveTo>
                  <a:cubicBezTo>
                    <a:pt x="3371" y="442"/>
                    <a:pt x="3623" y="851"/>
                    <a:pt x="3938" y="1198"/>
                  </a:cubicBezTo>
                  <a:lnTo>
                    <a:pt x="3088" y="2017"/>
                  </a:lnTo>
                  <a:cubicBezTo>
                    <a:pt x="2946" y="1946"/>
                    <a:pt x="2791" y="1911"/>
                    <a:pt x="2638" y="1911"/>
                  </a:cubicBezTo>
                  <a:cubicBezTo>
                    <a:pt x="2382" y="1911"/>
                    <a:pt x="2131" y="2009"/>
                    <a:pt x="1954" y="2206"/>
                  </a:cubicBezTo>
                  <a:lnTo>
                    <a:pt x="378" y="3907"/>
                  </a:lnTo>
                  <a:cubicBezTo>
                    <a:pt x="0" y="4317"/>
                    <a:pt x="0" y="4978"/>
                    <a:pt x="378" y="5356"/>
                  </a:cubicBezTo>
                  <a:cubicBezTo>
                    <a:pt x="583" y="5561"/>
                    <a:pt x="851" y="5664"/>
                    <a:pt x="1115" y="5664"/>
                  </a:cubicBezTo>
                  <a:cubicBezTo>
                    <a:pt x="1379" y="5664"/>
                    <a:pt x="1639" y="5561"/>
                    <a:pt x="1828" y="5356"/>
                  </a:cubicBezTo>
                  <a:lnTo>
                    <a:pt x="3403" y="3687"/>
                  </a:lnTo>
                  <a:cubicBezTo>
                    <a:pt x="3718" y="3372"/>
                    <a:pt x="3781" y="2899"/>
                    <a:pt x="3623" y="2521"/>
                  </a:cubicBezTo>
                  <a:lnTo>
                    <a:pt x="4443" y="1702"/>
                  </a:lnTo>
                  <a:cubicBezTo>
                    <a:pt x="4821" y="2111"/>
                    <a:pt x="5388" y="2426"/>
                    <a:pt x="5986" y="2584"/>
                  </a:cubicBezTo>
                  <a:cubicBezTo>
                    <a:pt x="5545" y="1954"/>
                    <a:pt x="5230" y="1040"/>
                    <a:pt x="5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983;p56"/>
            <p:cNvSpPr/>
            <p:nvPr/>
          </p:nvSpPr>
          <p:spPr>
            <a:xfrm>
              <a:off x="-6475600" y="4141700"/>
              <a:ext cx="70125" cy="64600"/>
            </a:xfrm>
            <a:custGeom>
              <a:avLst/>
              <a:gdLst/>
              <a:ahLst/>
              <a:cxnLst/>
              <a:rect l="l" t="t" r="r" b="b"/>
              <a:pathLst>
                <a:path w="2805" h="2584" extrusionOk="0">
                  <a:moveTo>
                    <a:pt x="946" y="1"/>
                  </a:moveTo>
                  <a:cubicBezTo>
                    <a:pt x="757" y="1040"/>
                    <a:pt x="442" y="1954"/>
                    <a:pt x="1" y="2584"/>
                  </a:cubicBezTo>
                  <a:cubicBezTo>
                    <a:pt x="1261" y="2174"/>
                    <a:pt x="2301" y="1229"/>
                    <a:pt x="28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984;p56"/>
            <p:cNvSpPr/>
            <p:nvPr/>
          </p:nvSpPr>
          <p:spPr>
            <a:xfrm>
              <a:off x="-6618950" y="4073975"/>
              <a:ext cx="52025" cy="51200"/>
            </a:xfrm>
            <a:custGeom>
              <a:avLst/>
              <a:gdLst/>
              <a:ahLst/>
              <a:cxnLst/>
              <a:rect l="l" t="t" r="r" b="b"/>
              <a:pathLst>
                <a:path w="2081" h="2048" extrusionOk="0">
                  <a:moveTo>
                    <a:pt x="95" y="0"/>
                  </a:moveTo>
                  <a:cubicBezTo>
                    <a:pt x="32" y="315"/>
                    <a:pt x="1" y="662"/>
                    <a:pt x="1" y="1040"/>
                  </a:cubicBezTo>
                  <a:cubicBezTo>
                    <a:pt x="1" y="1386"/>
                    <a:pt x="32" y="1733"/>
                    <a:pt x="95" y="2048"/>
                  </a:cubicBezTo>
                  <a:lnTo>
                    <a:pt x="2080" y="2048"/>
                  </a:lnTo>
                  <a:cubicBezTo>
                    <a:pt x="1986" y="1355"/>
                    <a:pt x="1986" y="725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985;p56"/>
            <p:cNvSpPr/>
            <p:nvPr/>
          </p:nvSpPr>
          <p:spPr>
            <a:xfrm>
              <a:off x="-6610275" y="3992850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2804" y="0"/>
                  </a:moveTo>
                  <a:lnTo>
                    <a:pt x="2804" y="0"/>
                  </a:lnTo>
                  <a:cubicBezTo>
                    <a:pt x="1544" y="410"/>
                    <a:pt x="504" y="1355"/>
                    <a:pt x="0" y="2521"/>
                  </a:cubicBezTo>
                  <a:lnTo>
                    <a:pt x="1859" y="2521"/>
                  </a:lnTo>
                  <a:cubicBezTo>
                    <a:pt x="2017" y="1575"/>
                    <a:pt x="2363" y="693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986;p56"/>
            <p:cNvSpPr/>
            <p:nvPr/>
          </p:nvSpPr>
          <p:spPr>
            <a:xfrm>
              <a:off x="-6500000" y="4073975"/>
              <a:ext cx="35450" cy="51200"/>
            </a:xfrm>
            <a:custGeom>
              <a:avLst/>
              <a:gdLst/>
              <a:ahLst/>
              <a:cxnLst/>
              <a:rect l="l" t="t" r="r" b="b"/>
              <a:pathLst>
                <a:path w="1418" h="2048" extrusionOk="0">
                  <a:moveTo>
                    <a:pt x="0" y="0"/>
                  </a:moveTo>
                  <a:lnTo>
                    <a:pt x="0" y="2048"/>
                  </a:lnTo>
                  <a:lnTo>
                    <a:pt x="1292" y="2048"/>
                  </a:lnTo>
                  <a:cubicBezTo>
                    <a:pt x="1418" y="1355"/>
                    <a:pt x="1418" y="725"/>
                    <a:pt x="12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8562;p57"/>
          <p:cNvGrpSpPr/>
          <p:nvPr/>
        </p:nvGrpSpPr>
        <p:grpSpPr>
          <a:xfrm>
            <a:off x="2646864" y="380922"/>
            <a:ext cx="454050" cy="460792"/>
            <a:chOff x="1674750" y="3254050"/>
            <a:chExt cx="294575" cy="295375"/>
          </a:xfrm>
          <a:solidFill>
            <a:srgbClr val="3F7FBF"/>
          </a:solidFill>
        </p:grpSpPr>
        <p:sp>
          <p:nvSpPr>
            <p:cNvPr id="97" name="Google Shape;8563;p57"/>
            <p:cNvSpPr/>
            <p:nvPr/>
          </p:nvSpPr>
          <p:spPr>
            <a:xfrm>
              <a:off x="1691275" y="3351700"/>
              <a:ext cx="278050" cy="197725"/>
            </a:xfrm>
            <a:custGeom>
              <a:avLst/>
              <a:gdLst/>
              <a:ahLst/>
              <a:cxnLst/>
              <a:rect l="l" t="t" r="r" b="b"/>
              <a:pathLst>
                <a:path w="11122" h="7909" extrusionOk="0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8564;p57"/>
            <p:cNvSpPr/>
            <p:nvPr/>
          </p:nvSpPr>
          <p:spPr>
            <a:xfrm>
              <a:off x="1674750" y="3254050"/>
              <a:ext cx="277250" cy="197900"/>
            </a:xfrm>
            <a:custGeom>
              <a:avLst/>
              <a:gdLst/>
              <a:ahLst/>
              <a:cxnLst/>
              <a:rect l="l" t="t" r="r" b="b"/>
              <a:pathLst>
                <a:path w="11090" h="7916" extrusionOk="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565;p57"/>
            <p:cNvSpPr/>
            <p:nvPr/>
          </p:nvSpPr>
          <p:spPr>
            <a:xfrm>
              <a:off x="1727500" y="3306825"/>
              <a:ext cx="189075" cy="189050"/>
            </a:xfrm>
            <a:custGeom>
              <a:avLst/>
              <a:gdLst/>
              <a:ahLst/>
              <a:cxnLst/>
              <a:rect l="l" t="t" r="r" b="b"/>
              <a:pathLst>
                <a:path w="7563" h="7562" extrusionOk="0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Zoom de diapositive 2">
                <a:extLst>
                  <a:ext uri="{FF2B5EF4-FFF2-40B4-BE49-F238E27FC236}">
                    <a16:creationId xmlns:a16="http://schemas.microsoft.com/office/drawing/2014/main" id="{5D471529-FDAF-168F-B775-7CD408743FD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2335399"/>
                  </p:ext>
                </p:extLst>
              </p:nvPr>
            </p:nvGraphicFramePr>
            <p:xfrm>
              <a:off x="2290345" y="1204401"/>
              <a:ext cx="1143403" cy="973967"/>
            </p:xfrm>
            <a:graphic>
              <a:graphicData uri="http://schemas.microsoft.com/office/powerpoint/2016/slidezoom">
                <pslz:sldZm>
                  <pslz:sldZmObj sldId="258" cId="0">
                    <pslz:zmPr id="{BDA57FED-6387-4266-9D50-3D9F3D697CE1}" imageType="cover" transitionDur="1000" showBg="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43403" cy="973967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Zoom de diapositive 2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5D471529-FDAF-168F-B775-7CD408743FD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90345" y="1204401"/>
                <a:ext cx="1143403" cy="973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Zoom de diapositive 6">
                <a:extLst>
                  <a:ext uri="{FF2B5EF4-FFF2-40B4-BE49-F238E27FC236}">
                    <a16:creationId xmlns:a16="http://schemas.microsoft.com/office/drawing/2014/main" id="{38C01EA3-D68F-6861-7BBD-36A349BE073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98839452"/>
                  </p:ext>
                </p:extLst>
              </p:nvPr>
            </p:nvGraphicFramePr>
            <p:xfrm>
              <a:off x="3217443" y="635554"/>
              <a:ext cx="1118321" cy="1014893"/>
            </p:xfrm>
            <a:graphic>
              <a:graphicData uri="http://schemas.microsoft.com/office/powerpoint/2016/slidezoom">
                <pslz:sldZm>
                  <pslz:sldZmObj sldId="332" cId="1664474076">
                    <pslz:zmPr id="{64C6AAAA-56B0-49CD-8FAF-A894F617A844}" imageType="cover" transitionDur="1000" showBg="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18321" cy="1014893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Zoom de diapositive 6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38C01EA3-D68F-6861-7BBD-36A349BE073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17443" y="635554"/>
                <a:ext cx="1118321" cy="1014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8" name="Zoom de diapositive 57">
                <a:extLst>
                  <a:ext uri="{FF2B5EF4-FFF2-40B4-BE49-F238E27FC236}">
                    <a16:creationId xmlns:a16="http://schemas.microsoft.com/office/drawing/2014/main" id="{DB8502E3-E5E2-6B03-C6AC-B85488AC20B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47927592"/>
                  </p:ext>
                </p:extLst>
              </p:nvPr>
            </p:nvGraphicFramePr>
            <p:xfrm>
              <a:off x="3268529" y="2819400"/>
              <a:ext cx="1026900" cy="927144"/>
            </p:xfrm>
            <a:graphic>
              <a:graphicData uri="http://schemas.microsoft.com/office/powerpoint/2016/slidezoom">
                <pslz:sldZm>
                  <pslz:sldZmObj sldId="346" cId="179796254">
                    <pslz:zmPr id="{7C2F6C2B-CD27-469D-A557-9A992B6CF6F8}" returnToParent="0" imageType="cover" transitionDur="1000">
                      <p166:blipFill xmlns:p166="http://schemas.microsoft.com/office/powerpoint/2016/6/main">
                        <a:blip r:embed="rId2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26900" cy="92714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8" name="Zoom de diapositive 57">
                <a:hlinkClick r:id="rId27" action="ppaction://hlinksldjump"/>
                <a:extLst>
                  <a:ext uri="{FF2B5EF4-FFF2-40B4-BE49-F238E27FC236}">
                    <a16:creationId xmlns:a16="http://schemas.microsoft.com/office/drawing/2014/main" id="{DB8502E3-E5E2-6B03-C6AC-B85488AC20B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68529" y="2819400"/>
                <a:ext cx="1026900" cy="927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0" name="Zoom de diapositive 59">
                <a:extLst>
                  <a:ext uri="{FF2B5EF4-FFF2-40B4-BE49-F238E27FC236}">
                    <a16:creationId xmlns:a16="http://schemas.microsoft.com/office/drawing/2014/main" id="{147B2CD2-05DA-8751-49D0-6FE0168913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29885828"/>
                  </p:ext>
                </p:extLst>
              </p:nvPr>
            </p:nvGraphicFramePr>
            <p:xfrm>
              <a:off x="3526345" y="4319588"/>
              <a:ext cx="500514" cy="523454"/>
            </p:xfrm>
            <a:graphic>
              <a:graphicData uri="http://schemas.microsoft.com/office/powerpoint/2016/slidezoom">
                <pslz:sldZm>
                  <pslz:sldZmObj sldId="348" cId="2749448745">
                    <pslz:zmPr id="{03580CCC-30C1-4108-91CF-2AD52935E358}" imageType="cover" transitionDur="1000" showBg="0">
                      <p166:blipFill xmlns:p166="http://schemas.microsoft.com/office/powerpoint/2016/6/main">
                        <a:blip r:embed="rId2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00514" cy="52345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0" name="Zoom de diapositive 59">
                <a:hlinkClick r:id="rId29" action="ppaction://hlinksldjump"/>
                <a:extLst>
                  <a:ext uri="{FF2B5EF4-FFF2-40B4-BE49-F238E27FC236}">
                    <a16:creationId xmlns:a16="http://schemas.microsoft.com/office/drawing/2014/main" id="{147B2CD2-05DA-8751-49D0-6FE0168913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526345" y="4319588"/>
                <a:ext cx="500514" cy="523454"/>
              </a:xfrm>
              <a:prstGeom prst="rect">
                <a:avLst/>
              </a:prstGeom>
            </p:spPr>
          </p:pic>
        </mc:Fallback>
      </mc:AlternateContent>
      <p:sp>
        <p:nvSpPr>
          <p:cNvPr id="61" name="Google Shape;130;p22">
            <a:extLst>
              <a:ext uri="{FF2B5EF4-FFF2-40B4-BE49-F238E27FC236}">
                <a16:creationId xmlns:a16="http://schemas.microsoft.com/office/drawing/2014/main" id="{79861512-79D9-3AE6-F8B2-E93854663F5E}"/>
              </a:ext>
            </a:extLst>
          </p:cNvPr>
          <p:cNvSpPr/>
          <p:nvPr/>
        </p:nvSpPr>
        <p:spPr>
          <a:xfrm>
            <a:off x="8616680" y="4849202"/>
            <a:ext cx="527320" cy="294298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dirty="0">
                <a:solidFill>
                  <a:schemeClr val="bg1"/>
                </a:solidFill>
                <a:latin typeface="Oswald" panose="020B0604020202020204" charset="0"/>
              </a:rPr>
              <a:t>2</a:t>
            </a:r>
            <a:endParaRPr sz="1200" dirty="0">
              <a:solidFill>
                <a:schemeClr val="bg1"/>
              </a:solidFill>
              <a:latin typeface="Oswald" panose="020B0604020202020204" charset="0"/>
            </a:endParaRP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" name="Zoom de diapositive 3">
                <a:extLst>
                  <a:ext uri="{FF2B5EF4-FFF2-40B4-BE49-F238E27FC236}">
                    <a16:creationId xmlns:a16="http://schemas.microsoft.com/office/drawing/2014/main" id="{E8D530A6-18E7-1619-1FB6-1B25250F470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76232810"/>
                  </p:ext>
                </p:extLst>
              </p:nvPr>
            </p:nvGraphicFramePr>
            <p:xfrm>
              <a:off x="4163136" y="1262544"/>
              <a:ext cx="1018117" cy="1005997"/>
            </p:xfrm>
            <a:graphic>
              <a:graphicData uri="http://schemas.microsoft.com/office/powerpoint/2016/slidezoom">
                <pslz:sldZm>
                  <pslz:sldZmObj sldId="339" cId="2993161222">
                    <pslz:zmPr id="{5E5EA5FB-FF35-48B3-BAFB-551437AFC7BC}" imageType="cover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18117" cy="1005997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" name="Zoom de diapositive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E8D530A6-18E7-1619-1FB6-1B25250F470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163136" y="1262544"/>
                <a:ext cx="1018117" cy="1005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0" name="Zoom de diapositive 9">
                <a:extLst>
                  <a:ext uri="{FF2B5EF4-FFF2-40B4-BE49-F238E27FC236}">
                    <a16:creationId xmlns:a16="http://schemas.microsoft.com/office/drawing/2014/main" id="{EC9F4FFB-F09D-6E22-D0AE-6ADFF218371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89610619"/>
                  </p:ext>
                </p:extLst>
              </p:nvPr>
            </p:nvGraphicFramePr>
            <p:xfrm>
              <a:off x="4154494" y="2246356"/>
              <a:ext cx="1070700" cy="978927"/>
            </p:xfrm>
            <a:graphic>
              <a:graphicData uri="http://schemas.microsoft.com/office/powerpoint/2016/slidezoom">
                <pslz:sldZm>
                  <pslz:sldZmObj sldId="340" cId="943772381">
                    <pslz:zmPr id="{9F2ECA7B-1F99-44A6-BED8-CF436BF8C077}" returnToParent="0" imageType="cover" transitionDur="1000">
                      <p166:blipFill xmlns:p166="http://schemas.microsoft.com/office/powerpoint/2016/6/main">
                        <a:blip r:embed="rId3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70700" cy="978927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0" name="Zoom de diapositive 9">
                <a:hlinkClick r:id="rId34" action="ppaction://hlinksldjump"/>
                <a:extLst>
                  <a:ext uri="{FF2B5EF4-FFF2-40B4-BE49-F238E27FC236}">
                    <a16:creationId xmlns:a16="http://schemas.microsoft.com/office/drawing/2014/main" id="{EC9F4FFB-F09D-6E22-D0AE-6ADFF218371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154494" y="2246356"/>
                <a:ext cx="1070700" cy="9789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2" name="Zoom de diapositive 11">
                <a:extLst>
                  <a:ext uri="{FF2B5EF4-FFF2-40B4-BE49-F238E27FC236}">
                    <a16:creationId xmlns:a16="http://schemas.microsoft.com/office/drawing/2014/main" id="{77571521-C8B9-7E81-F5CB-B0B3D6FDDA8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76722785"/>
                  </p:ext>
                </p:extLst>
              </p:nvPr>
            </p:nvGraphicFramePr>
            <p:xfrm>
              <a:off x="5956282" y="2756119"/>
              <a:ext cx="552316" cy="577631"/>
            </p:xfrm>
            <a:graphic>
              <a:graphicData uri="http://schemas.microsoft.com/office/powerpoint/2016/slidezoom">
                <pslz:sldZm>
                  <pslz:sldZmObj sldId="344" cId="1631316780">
                    <pslz:zmPr id="{E4EF7902-7E45-47C8-BA36-7F8D580D23A9}" returnToParent="0" imageType="cover" transitionDur="1000">
                      <p166:blipFill xmlns:p166="http://schemas.microsoft.com/office/powerpoint/2016/6/main">
                        <a:blip r:embed="rId2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52316" cy="577631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2" name="Zoom de diapositive 11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77571521-C8B9-7E81-F5CB-B0B3D6FDDA8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956282" y="2756119"/>
                <a:ext cx="552316" cy="5776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2" name="Zoom de diapositive 21">
                <a:extLst>
                  <a:ext uri="{FF2B5EF4-FFF2-40B4-BE49-F238E27FC236}">
                    <a16:creationId xmlns:a16="http://schemas.microsoft.com/office/drawing/2014/main" id="{32B0928D-E3A3-4340-7FCF-53C6268E7EE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33844947"/>
                  </p:ext>
                </p:extLst>
              </p:nvPr>
            </p:nvGraphicFramePr>
            <p:xfrm>
              <a:off x="5964569" y="3457293"/>
              <a:ext cx="535742" cy="560297"/>
            </p:xfrm>
            <a:graphic>
              <a:graphicData uri="http://schemas.microsoft.com/office/powerpoint/2016/slidezoom">
                <pslz:sldZm>
                  <pslz:sldZmObj sldId="349" cId="2950975962">
                    <pslz:zmPr id="{3F08BFF1-B8D8-489D-A30C-D3C9627C183B}" returnToParent="0" imageType="cover" transitionDur="1000">
                      <p166:blipFill xmlns:p166="http://schemas.microsoft.com/office/powerpoint/2016/6/main">
                        <a:blip r:embed="rId2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35742" cy="560297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2" name="Zoom de diapositive 21">
                <a:hlinkClick r:id="rId36" action="ppaction://hlinksldjump"/>
                <a:extLst>
                  <a:ext uri="{FF2B5EF4-FFF2-40B4-BE49-F238E27FC236}">
                    <a16:creationId xmlns:a16="http://schemas.microsoft.com/office/drawing/2014/main" id="{32B0928D-E3A3-4340-7FCF-53C6268E7EE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964569" y="3457293"/>
                <a:ext cx="535742" cy="560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4" name="Zoom de diapositive 23">
                <a:extLst>
                  <a:ext uri="{FF2B5EF4-FFF2-40B4-BE49-F238E27FC236}">
                    <a16:creationId xmlns:a16="http://schemas.microsoft.com/office/drawing/2014/main" id="{B9F4806F-A4E9-635C-9902-E2F3E479B90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54939968"/>
                  </p:ext>
                </p:extLst>
              </p:nvPr>
            </p:nvGraphicFramePr>
            <p:xfrm>
              <a:off x="7247641" y="2725354"/>
              <a:ext cx="575875" cy="602269"/>
            </p:xfrm>
            <a:graphic>
              <a:graphicData uri="http://schemas.microsoft.com/office/powerpoint/2016/slidezoom">
                <pslz:sldZm>
                  <pslz:sldZmObj sldId="342" cId="2012809879">
                    <pslz:zmPr id="{61EB1713-2ECE-4AF3-A05A-F13F95010CF4}" returnToParent="0" imageType="cover" transitionDur="1000">
                      <p166:blipFill xmlns:p166="http://schemas.microsoft.com/office/powerpoint/2016/6/main">
                        <a:blip r:embed="rId2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75875" cy="602269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4" name="Zoom de diapositive 23">
                <a:hlinkClick r:id="rId37" action="ppaction://hlinksldjump"/>
                <a:extLst>
                  <a:ext uri="{FF2B5EF4-FFF2-40B4-BE49-F238E27FC236}">
                    <a16:creationId xmlns:a16="http://schemas.microsoft.com/office/drawing/2014/main" id="{B9F4806F-A4E9-635C-9902-E2F3E479B90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247641" y="2725354"/>
                <a:ext cx="575875" cy="602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6" name="Zoom de diapositive 25">
                <a:extLst>
                  <a:ext uri="{FF2B5EF4-FFF2-40B4-BE49-F238E27FC236}">
                    <a16:creationId xmlns:a16="http://schemas.microsoft.com/office/drawing/2014/main" id="{B689692B-33C0-46FE-0DF9-21FEA324E86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50909303"/>
                  </p:ext>
                </p:extLst>
              </p:nvPr>
            </p:nvGraphicFramePr>
            <p:xfrm>
              <a:off x="7330359" y="3468404"/>
              <a:ext cx="518015" cy="541757"/>
            </p:xfrm>
            <a:graphic>
              <a:graphicData uri="http://schemas.microsoft.com/office/powerpoint/2016/slidezoom">
                <pslz:sldZm>
                  <pslz:sldZmObj sldId="343" cId="3266974912">
                    <pslz:zmPr id="{7F20153B-FC24-4495-A188-552A4AE8F2B1}" imageType="cover" transitionDur="1000" showBg="0">
                      <p166:blipFill xmlns:p166="http://schemas.microsoft.com/office/powerpoint/2016/6/main">
                        <a:blip r:embed="rId2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18015" cy="541757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6" name="Zoom de diapositive 25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B689692B-33C0-46FE-0DF9-21FEA324E86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330359" y="3468404"/>
                <a:ext cx="518015" cy="54175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9759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4091747" y="1196311"/>
            <a:ext cx="4122485" cy="18968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« Quelles nouvelles compétences et quels nouveaux rôles doivent être adoptés par le Contrôleur de gestion pour mieux tirer parti des opportunités de transformation digitale ? </a:t>
            </a:r>
            <a:r>
              <a:rPr lang="fr-FR" dirty="0">
                <a:solidFill>
                  <a:schemeClr val="tx1"/>
                </a:solidFill>
                <a:latin typeface="Oswald" panose="020B0604020202020204" charset="0"/>
              </a:rPr>
              <a:t>»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706932" y="1309481"/>
            <a:ext cx="2583499" cy="1896836"/>
            <a:chOff x="2330206" y="1238250"/>
            <a:chExt cx="1088924" cy="952500"/>
          </a:xfrm>
        </p:grpSpPr>
        <p:sp>
          <p:nvSpPr>
            <p:cNvPr id="9" name="Hexágono 8">
              <a:extLst>
                <a:ext uri="{FF2B5EF4-FFF2-40B4-BE49-F238E27FC236}">
                  <a16:creationId xmlns:a16="http://schemas.microsoft.com/office/drawing/2014/main" id="{99C0B653-CC2D-4E54-ACE4-1E4EA0D5537E}"/>
                </a:ext>
              </a:extLst>
            </p:cNvPr>
            <p:cNvSpPr/>
            <p:nvPr/>
          </p:nvSpPr>
          <p:spPr>
            <a:xfrm>
              <a:off x="2330206" y="1238250"/>
              <a:ext cx="1088924" cy="952500"/>
            </a:xfrm>
            <a:prstGeom prst="hexagon">
              <a:avLst/>
            </a:prstGeom>
            <a:solidFill>
              <a:srgbClr val="1773C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Oswald Medium" pitchFamily="2" charset="0"/>
              </a:endParaRP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EC0A0C47-F3D9-424A-9A5F-6D9BAF9A71ED}"/>
                </a:ext>
              </a:extLst>
            </p:cNvPr>
            <p:cNvSpPr txBox="1"/>
            <p:nvPr/>
          </p:nvSpPr>
          <p:spPr>
            <a:xfrm>
              <a:off x="2480850" y="1402663"/>
              <a:ext cx="858890" cy="510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fr-FR" sz="2400" b="1" dirty="0">
                  <a:solidFill>
                    <a:schemeClr val="bg1"/>
                  </a:solidFill>
                  <a:latin typeface="Oswald" panose="020B0604020202020204" charset="0"/>
                  <a:cs typeface="Times New Roman" panose="02020603050405020304" pitchFamily="18" charset="0"/>
                  <a:sym typeface="Abril Fatface"/>
                </a:rPr>
                <a:t>1. </a:t>
              </a:r>
            </a:p>
            <a:p>
              <a:pPr lvl="0" algn="ctr"/>
              <a:r>
                <a:rPr lang="fr-FR" sz="2400" b="1" dirty="0">
                  <a:solidFill>
                    <a:schemeClr val="bg1"/>
                  </a:solidFill>
                  <a:latin typeface="Oswald" panose="020B0604020202020204" charset="0"/>
                  <a:cs typeface="Times New Roman" panose="02020603050405020304" pitchFamily="18" charset="0"/>
                  <a:sym typeface="Abril Fatface"/>
                </a:rPr>
                <a:t>Problématique</a:t>
              </a:r>
            </a:p>
            <a:p>
              <a:pPr algn="ctr"/>
              <a:endPara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Google Shape;130;p22">
            <a:extLst>
              <a:ext uri="{FF2B5EF4-FFF2-40B4-BE49-F238E27FC236}">
                <a16:creationId xmlns:a16="http://schemas.microsoft.com/office/drawing/2014/main" id="{4D4CEE77-2ADF-FD73-DA45-7BAA4259C44C}"/>
              </a:ext>
            </a:extLst>
          </p:cNvPr>
          <p:cNvSpPr/>
          <p:nvPr/>
        </p:nvSpPr>
        <p:spPr>
          <a:xfrm>
            <a:off x="8616680" y="4849202"/>
            <a:ext cx="527320" cy="294298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dirty="0">
                <a:solidFill>
                  <a:schemeClr val="bg1"/>
                </a:solidFill>
                <a:latin typeface="Oswald" panose="020B0604020202020204" charset="0"/>
              </a:rPr>
              <a:t>3</a:t>
            </a:r>
            <a:endParaRPr sz="1200" dirty="0">
              <a:solidFill>
                <a:schemeClr val="bg1"/>
              </a:solidFill>
              <a:latin typeface="Oswald" panose="020B06040202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8" name="Zoom de diapositive 27">
                <a:extLst>
                  <a:ext uri="{FF2B5EF4-FFF2-40B4-BE49-F238E27FC236}">
                    <a16:creationId xmlns:a16="http://schemas.microsoft.com/office/drawing/2014/main" id="{093C8077-723A-559C-EE9C-10817D08952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35525907"/>
                  </p:ext>
                </p:extLst>
              </p:nvPr>
            </p:nvGraphicFramePr>
            <p:xfrm>
              <a:off x="7370445" y="662867"/>
              <a:ext cx="517261" cy="540968"/>
            </p:xfrm>
            <a:graphic>
              <a:graphicData uri="http://schemas.microsoft.com/office/powerpoint/2016/slidezoom">
                <pslz:sldZm>
                  <pslz:sldZmObj sldId="333" cId="4173393875">
                    <pslz:zmPr id="{B9D9482B-36BC-4118-BCA4-E7D53F3DE68A}" imageType="cover" transitionDur="1000" showBg="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17261" cy="540968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8" name="Zoom de diapositive 27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093C8077-723A-559C-EE9C-10817D08952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70445" y="662867"/>
                <a:ext cx="517261" cy="540968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Grupo 3"/>
          <p:cNvGrpSpPr/>
          <p:nvPr/>
        </p:nvGrpSpPr>
        <p:grpSpPr>
          <a:xfrm>
            <a:off x="806825" y="1347902"/>
            <a:ext cx="2583499" cy="1896836"/>
            <a:chOff x="2372310" y="1257543"/>
            <a:chExt cx="1088924" cy="952500"/>
          </a:xfrm>
        </p:grpSpPr>
        <p:sp>
          <p:nvSpPr>
            <p:cNvPr id="9" name="Hexágono 8">
              <a:extLst>
                <a:ext uri="{FF2B5EF4-FFF2-40B4-BE49-F238E27FC236}">
                  <a16:creationId xmlns:a16="http://schemas.microsoft.com/office/drawing/2014/main" id="{99C0B653-CC2D-4E54-ACE4-1E4EA0D5537E}"/>
                </a:ext>
              </a:extLst>
            </p:cNvPr>
            <p:cNvSpPr/>
            <p:nvPr/>
          </p:nvSpPr>
          <p:spPr>
            <a:xfrm>
              <a:off x="2372310" y="1257543"/>
              <a:ext cx="1088924" cy="952500"/>
            </a:xfrm>
            <a:prstGeom prst="hexagon">
              <a:avLst/>
            </a:prstGeom>
            <a:solidFill>
              <a:srgbClr val="1773C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Oswald Medium" pitchFamily="2" charset="0"/>
              </a:endParaRP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EC0A0C47-F3D9-424A-9A5F-6D9BAF9A71ED}"/>
                </a:ext>
              </a:extLst>
            </p:cNvPr>
            <p:cNvSpPr txBox="1"/>
            <p:nvPr/>
          </p:nvSpPr>
          <p:spPr>
            <a:xfrm>
              <a:off x="2538082" y="1456683"/>
              <a:ext cx="737948" cy="510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fr-FR" sz="2400" b="1" dirty="0">
                  <a:solidFill>
                    <a:schemeClr val="bg1"/>
                  </a:solidFill>
                  <a:latin typeface="Oswald" panose="020B0604020202020204" charset="0"/>
                  <a:cs typeface="Times New Roman" panose="02020603050405020304" pitchFamily="18" charset="0"/>
                  <a:sym typeface="Abril Fatface"/>
                </a:rPr>
                <a:t>2.</a:t>
              </a:r>
            </a:p>
            <a:p>
              <a:pPr lvl="0" algn="ctr"/>
              <a:r>
                <a:rPr lang="fr-FR" sz="2400" b="1" dirty="0">
                  <a:solidFill>
                    <a:schemeClr val="bg1"/>
                  </a:solidFill>
                  <a:latin typeface="Oswald" panose="020B0604020202020204" charset="0"/>
                  <a:cs typeface="Times New Roman" panose="02020603050405020304" pitchFamily="18" charset="0"/>
                  <a:sym typeface="Abril Fatface"/>
                </a:rPr>
                <a:t> Etat de l’art</a:t>
              </a:r>
            </a:p>
            <a:p>
              <a:pPr algn="ctr"/>
              <a:endPara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E5181CA-376E-42FC-BFEE-240FBF15F320}"/>
              </a:ext>
            </a:extLst>
          </p:cNvPr>
          <p:cNvCxnSpPr>
            <a:cxnSpLocks/>
          </p:cNvCxnSpPr>
          <p:nvPr/>
        </p:nvCxnSpPr>
        <p:spPr>
          <a:xfrm flipV="1">
            <a:off x="3390324" y="1347902"/>
            <a:ext cx="1679030" cy="94841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C03955BF-B621-4CA1-A176-0CADD9EF8407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93237" y="2296320"/>
            <a:ext cx="1676117" cy="106435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0" name="Zoom de diapositive 29">
                <a:extLst>
                  <a:ext uri="{FF2B5EF4-FFF2-40B4-BE49-F238E27FC236}">
                    <a16:creationId xmlns:a16="http://schemas.microsoft.com/office/drawing/2014/main" id="{49690A85-F33C-8CCA-82F3-10D0FDD7211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45542071"/>
                  </p:ext>
                </p:extLst>
              </p:nvPr>
            </p:nvGraphicFramePr>
            <p:xfrm>
              <a:off x="5069354" y="2760138"/>
              <a:ext cx="2153638" cy="1201067"/>
            </p:xfrm>
            <a:graphic>
              <a:graphicData uri="http://schemas.microsoft.com/office/powerpoint/2016/slidezoom">
                <pslz:sldZm>
                  <pslz:sldZmObj sldId="305" cId="49855163">
                    <pslz:zmPr id="{7C372E3B-68A2-40C6-8062-948E092D7B7D}" imageType="cover" transitionDur="1000" showBg="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53638" cy="1201067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0" name="Zoom de diapositive 29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49690A85-F33C-8CCA-82F3-10D0FDD7211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69354" y="2760138"/>
                <a:ext cx="2153638" cy="1201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2" name="Zoom de diapositive 31">
                <a:extLst>
                  <a:ext uri="{FF2B5EF4-FFF2-40B4-BE49-F238E27FC236}">
                    <a16:creationId xmlns:a16="http://schemas.microsoft.com/office/drawing/2014/main" id="{7EF4B027-97A8-4E89-D999-AFBC7E6AEF9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27896454"/>
                  </p:ext>
                </p:extLst>
              </p:nvPr>
            </p:nvGraphicFramePr>
            <p:xfrm>
              <a:off x="7393530" y="3105789"/>
              <a:ext cx="487424" cy="509764"/>
            </p:xfrm>
            <a:graphic>
              <a:graphicData uri="http://schemas.microsoft.com/office/powerpoint/2016/slidezoom">
                <pslz:sldZm>
                  <pslz:sldZmObj sldId="335" cId="4290684534">
                    <pslz:zmPr id="{6B00BEDA-CEA0-402D-8BB4-B2346C1D0E89}" returnToParent="0" imageType="cover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87424" cy="50976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2" name="Zoom de diapositive 31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7EF4B027-97A8-4E89-D999-AFBC7E6AEF9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93530" y="3105789"/>
                <a:ext cx="487424" cy="509764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Google Shape;130;p22">
            <a:extLst>
              <a:ext uri="{FF2B5EF4-FFF2-40B4-BE49-F238E27FC236}">
                <a16:creationId xmlns:a16="http://schemas.microsoft.com/office/drawing/2014/main" id="{E0E9255B-7639-7631-A1C4-174AE2CD60FB}"/>
              </a:ext>
            </a:extLst>
          </p:cNvPr>
          <p:cNvSpPr/>
          <p:nvPr/>
        </p:nvSpPr>
        <p:spPr>
          <a:xfrm>
            <a:off x="8616680" y="4849202"/>
            <a:ext cx="527320" cy="294298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dirty="0">
                <a:solidFill>
                  <a:schemeClr val="bg1"/>
                </a:solidFill>
                <a:latin typeface="Oswald" panose="020B0604020202020204" charset="0"/>
              </a:rPr>
              <a:t>4</a:t>
            </a:r>
            <a:endParaRPr sz="1200" dirty="0">
              <a:solidFill>
                <a:schemeClr val="bg1"/>
              </a:solidFill>
              <a:latin typeface="Oswald" panose="020B0604020202020204" charset="0"/>
            </a:endParaRP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Zoom de diapositive 2">
                <a:extLst>
                  <a:ext uri="{FF2B5EF4-FFF2-40B4-BE49-F238E27FC236}">
                    <a16:creationId xmlns:a16="http://schemas.microsoft.com/office/drawing/2014/main" id="{511CD7D6-FEE3-9953-0FEA-1D0AB8BDD5C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74358769"/>
                  </p:ext>
                </p:extLst>
              </p:nvPr>
            </p:nvGraphicFramePr>
            <p:xfrm>
              <a:off x="5041947" y="662867"/>
              <a:ext cx="2153637" cy="1220590"/>
            </p:xfrm>
            <a:graphic>
              <a:graphicData uri="http://schemas.microsoft.com/office/powerpoint/2016/slidezoom">
                <pslz:sldZm>
                  <pslz:sldZmObj sldId="333" cId="4173393875">
                    <pslz:zmPr id="{76AEE134-A8AA-4CA6-B650-78D618AC3167}" imageType="cover" transitionDur="1000" showBg="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53637" cy="122059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Zoom de diapositive 2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511CD7D6-FEE3-9953-0FEA-1D0AB8BDD5C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41947" y="662867"/>
                <a:ext cx="2153637" cy="122059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4474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813432" y="-79082"/>
            <a:ext cx="8184536" cy="29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 flipV="1">
            <a:off x="1813432" y="266011"/>
            <a:ext cx="81845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" name="Rectángulo 24"/>
          <p:cNvSpPr/>
          <p:nvPr/>
        </p:nvSpPr>
        <p:spPr>
          <a:xfrm>
            <a:off x="2280720" y="418407"/>
            <a:ext cx="48397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2.1.1 Les éléments constitutifs de la transformation digitale</a:t>
            </a:r>
            <a:endParaRPr lang="fr-F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4" name="Google Shape;130;p22"/>
          <p:cNvSpPr/>
          <p:nvPr/>
        </p:nvSpPr>
        <p:spPr>
          <a:xfrm>
            <a:off x="0" y="-15087"/>
            <a:ext cx="9143999" cy="428567"/>
          </a:xfrm>
          <a:prstGeom prst="rect">
            <a:avLst/>
          </a:prstGeom>
          <a:solidFill>
            <a:srgbClr val="9DBE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2000" b="1" dirty="0">
                <a:solidFill>
                  <a:schemeClr val="tx1"/>
                </a:solidFill>
                <a:latin typeface="Oswald" panose="020B0604020202020204" charset="0"/>
              </a:rPr>
              <a:t>2. 1 La transformation digitale de l’entreprise</a:t>
            </a:r>
          </a:p>
        </p:txBody>
      </p:sp>
      <p:sp>
        <p:nvSpPr>
          <p:cNvPr id="2" name="Google Shape;130;p22">
            <a:extLst>
              <a:ext uri="{FF2B5EF4-FFF2-40B4-BE49-F238E27FC236}">
                <a16:creationId xmlns:a16="http://schemas.microsoft.com/office/drawing/2014/main" id="{CA6B4431-873B-8171-7297-1101D06E9487}"/>
              </a:ext>
            </a:extLst>
          </p:cNvPr>
          <p:cNvSpPr/>
          <p:nvPr/>
        </p:nvSpPr>
        <p:spPr>
          <a:xfrm>
            <a:off x="8616680" y="4849202"/>
            <a:ext cx="527320" cy="294298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dirty="0">
                <a:solidFill>
                  <a:schemeClr val="bg1"/>
                </a:solidFill>
                <a:latin typeface="Oswald" panose="020B0604020202020204" charset="0"/>
              </a:rPr>
              <a:t>5</a:t>
            </a:r>
            <a:endParaRPr sz="1200" dirty="0">
              <a:solidFill>
                <a:schemeClr val="bg1"/>
              </a:solidFill>
              <a:latin typeface="Oswald" panose="020B0604020202020204" charset="0"/>
            </a:endParaRP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9A9C2BFB-4E0C-5559-081D-3944636167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9304718"/>
              </p:ext>
            </p:extLst>
          </p:nvPr>
        </p:nvGraphicFramePr>
        <p:xfrm>
          <a:off x="1332460" y="841710"/>
          <a:ext cx="6479078" cy="396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1.png">
            <a:extLst>
              <a:ext uri="{FF2B5EF4-FFF2-40B4-BE49-F238E27FC236}">
                <a16:creationId xmlns:a16="http://schemas.microsoft.com/office/drawing/2014/main" id="{BE73390E-F65D-53C0-DE74-B8D0AF2A51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1" t="2157" r="7638" b="47015"/>
          <a:stretch/>
        </p:blipFill>
        <p:spPr bwMode="auto">
          <a:xfrm>
            <a:off x="1112310" y="1385762"/>
            <a:ext cx="1402244" cy="208911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225">
            <a:extLst>
              <a:ext uri="{FF2B5EF4-FFF2-40B4-BE49-F238E27FC236}">
                <a16:creationId xmlns:a16="http://schemas.microsoft.com/office/drawing/2014/main" id="{589C8C24-CF7F-F8C3-CE9F-F99992F4D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360" y="2098269"/>
            <a:ext cx="1564021" cy="32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698" rIns="91425" bIns="4569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9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j-lt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Arial Narrow" panose="020B0606020202030204" pitchFamily="34" charset="0"/>
                <a:cs typeface="Arial Narrow" panose="020B0606020202030204" pitchFamily="34" charset="0"/>
              </a:rPr>
              <a:t>  La quatrième révolution industrielle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ctángulo 230">
            <a:extLst>
              <a:ext uri="{FF2B5EF4-FFF2-40B4-BE49-F238E27FC236}">
                <a16:creationId xmlns:a16="http://schemas.microsoft.com/office/drawing/2014/main" id="{664F6417-62BE-7D9E-B01E-F35613E6E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698" y="2430318"/>
            <a:ext cx="1402245" cy="56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698" rIns="91425" bIns="4569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9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  <a:t>Systèmes cyber-physiques, Internet des objets, réseaux.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4E71DE15-9B2C-EE97-4537-B3FF79088736}"/>
              </a:ext>
            </a:extLst>
          </p:cNvPr>
          <p:cNvSpPr/>
          <p:nvPr/>
        </p:nvSpPr>
        <p:spPr>
          <a:xfrm>
            <a:off x="2812356" y="2243738"/>
            <a:ext cx="499462" cy="328012"/>
          </a:xfrm>
          <a:prstGeom prst="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oogle Shape;2267;p122">
            <a:extLst>
              <a:ext uri="{FF2B5EF4-FFF2-40B4-BE49-F238E27FC236}">
                <a16:creationId xmlns:a16="http://schemas.microsoft.com/office/drawing/2014/main" id="{4ECA4553-CFD3-5575-8CF0-339D1CEE7463}"/>
              </a:ext>
            </a:extLst>
          </p:cNvPr>
          <p:cNvGrpSpPr/>
          <p:nvPr/>
        </p:nvGrpSpPr>
        <p:grpSpPr>
          <a:xfrm>
            <a:off x="6360053" y="1569677"/>
            <a:ext cx="424949" cy="228387"/>
            <a:chOff x="4791775" y="1877500"/>
            <a:chExt cx="66725" cy="36975"/>
          </a:xfrm>
        </p:grpSpPr>
        <p:sp>
          <p:nvSpPr>
            <p:cNvPr id="13" name="Google Shape;2268;p122">
              <a:extLst>
                <a:ext uri="{FF2B5EF4-FFF2-40B4-BE49-F238E27FC236}">
                  <a16:creationId xmlns:a16="http://schemas.microsoft.com/office/drawing/2014/main" id="{FA63471C-1B18-089F-FBA4-1AC3B3F5D0FF}"/>
                </a:ext>
              </a:extLst>
            </p:cNvPr>
            <p:cNvSpPr/>
            <p:nvPr/>
          </p:nvSpPr>
          <p:spPr>
            <a:xfrm>
              <a:off x="479177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2" y="736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269;p122">
              <a:extLst>
                <a:ext uri="{FF2B5EF4-FFF2-40B4-BE49-F238E27FC236}">
                  <a16:creationId xmlns:a16="http://schemas.microsoft.com/office/drawing/2014/main" id="{FD927CDA-A8AE-6E7A-8C12-F87B022EE91C}"/>
                </a:ext>
              </a:extLst>
            </p:cNvPr>
            <p:cNvSpPr/>
            <p:nvPr/>
          </p:nvSpPr>
          <p:spPr>
            <a:xfrm>
              <a:off x="482242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3" y="736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2267;p122">
            <a:extLst>
              <a:ext uri="{FF2B5EF4-FFF2-40B4-BE49-F238E27FC236}">
                <a16:creationId xmlns:a16="http://schemas.microsoft.com/office/drawing/2014/main" id="{55A72FCA-E4E7-BF47-4332-FD7AD3A5DE9A}"/>
              </a:ext>
            </a:extLst>
          </p:cNvPr>
          <p:cNvGrpSpPr/>
          <p:nvPr/>
        </p:nvGrpSpPr>
        <p:grpSpPr>
          <a:xfrm>
            <a:off x="6457652" y="2297644"/>
            <a:ext cx="424949" cy="228387"/>
            <a:chOff x="4791775" y="1877500"/>
            <a:chExt cx="66725" cy="36975"/>
          </a:xfrm>
        </p:grpSpPr>
        <p:sp>
          <p:nvSpPr>
            <p:cNvPr id="16" name="Google Shape;2268;p122">
              <a:extLst>
                <a:ext uri="{FF2B5EF4-FFF2-40B4-BE49-F238E27FC236}">
                  <a16:creationId xmlns:a16="http://schemas.microsoft.com/office/drawing/2014/main" id="{7A93ABFC-6DE1-73D3-A09E-ECD79CE8477E}"/>
                </a:ext>
              </a:extLst>
            </p:cNvPr>
            <p:cNvSpPr/>
            <p:nvPr/>
          </p:nvSpPr>
          <p:spPr>
            <a:xfrm>
              <a:off x="479177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2" y="736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269;p122">
              <a:extLst>
                <a:ext uri="{FF2B5EF4-FFF2-40B4-BE49-F238E27FC236}">
                  <a16:creationId xmlns:a16="http://schemas.microsoft.com/office/drawing/2014/main" id="{F294EE35-037B-E643-BA2D-860255F04D75}"/>
                </a:ext>
              </a:extLst>
            </p:cNvPr>
            <p:cNvSpPr/>
            <p:nvPr/>
          </p:nvSpPr>
          <p:spPr>
            <a:xfrm>
              <a:off x="482242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3" y="736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2267;p122">
            <a:extLst>
              <a:ext uri="{FF2B5EF4-FFF2-40B4-BE49-F238E27FC236}">
                <a16:creationId xmlns:a16="http://schemas.microsoft.com/office/drawing/2014/main" id="{7927438E-75FE-5631-BBE9-D0715F2C002A}"/>
              </a:ext>
            </a:extLst>
          </p:cNvPr>
          <p:cNvGrpSpPr/>
          <p:nvPr/>
        </p:nvGrpSpPr>
        <p:grpSpPr>
          <a:xfrm>
            <a:off x="6537592" y="3139804"/>
            <a:ext cx="424949" cy="228387"/>
            <a:chOff x="4791775" y="1877500"/>
            <a:chExt cx="66725" cy="36975"/>
          </a:xfrm>
        </p:grpSpPr>
        <p:sp>
          <p:nvSpPr>
            <p:cNvPr id="19" name="Google Shape;2268;p122">
              <a:extLst>
                <a:ext uri="{FF2B5EF4-FFF2-40B4-BE49-F238E27FC236}">
                  <a16:creationId xmlns:a16="http://schemas.microsoft.com/office/drawing/2014/main" id="{D4247145-BE74-8AE5-DDB2-FAB3C679142C}"/>
                </a:ext>
              </a:extLst>
            </p:cNvPr>
            <p:cNvSpPr/>
            <p:nvPr/>
          </p:nvSpPr>
          <p:spPr>
            <a:xfrm>
              <a:off x="479177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2" y="736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69;p122">
              <a:extLst>
                <a:ext uri="{FF2B5EF4-FFF2-40B4-BE49-F238E27FC236}">
                  <a16:creationId xmlns:a16="http://schemas.microsoft.com/office/drawing/2014/main" id="{2E5474E3-F611-84B5-443F-D857CA8135C6}"/>
                </a:ext>
              </a:extLst>
            </p:cNvPr>
            <p:cNvSpPr/>
            <p:nvPr/>
          </p:nvSpPr>
          <p:spPr>
            <a:xfrm>
              <a:off x="482242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3" y="736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42B95E8A-0EF8-F4E3-7856-1BD830F3639F}"/>
              </a:ext>
            </a:extLst>
          </p:cNvPr>
          <p:cNvSpPr/>
          <p:nvPr/>
        </p:nvSpPr>
        <p:spPr>
          <a:xfrm>
            <a:off x="7120506" y="1506071"/>
            <a:ext cx="1623924" cy="428567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Pénurie des développeurs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84FD91C2-D697-4FDF-DDD1-7E289B58F997}"/>
              </a:ext>
            </a:extLst>
          </p:cNvPr>
          <p:cNvSpPr/>
          <p:nvPr/>
        </p:nvSpPr>
        <p:spPr>
          <a:xfrm>
            <a:off x="7120506" y="2193460"/>
            <a:ext cx="1623924" cy="428567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Shadow IT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8F67EDB8-1A95-7B85-86CF-1BE777526298}"/>
              </a:ext>
            </a:extLst>
          </p:cNvPr>
          <p:cNvSpPr/>
          <p:nvPr/>
        </p:nvSpPr>
        <p:spPr>
          <a:xfrm>
            <a:off x="7120506" y="3027229"/>
            <a:ext cx="1623924" cy="428567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Surcharge de la DSI</a:t>
            </a:r>
          </a:p>
        </p:txBody>
      </p:sp>
    </p:spTree>
    <p:extLst>
      <p:ext uri="{BB962C8B-B14F-4D97-AF65-F5344CB8AC3E}">
        <p14:creationId xmlns:p14="http://schemas.microsoft.com/office/powerpoint/2010/main" val="4173393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9;p22"/>
          <p:cNvSpPr/>
          <p:nvPr/>
        </p:nvSpPr>
        <p:spPr>
          <a:xfrm rot="10800000">
            <a:off x="674175" y="34475"/>
            <a:ext cx="7548872" cy="410231"/>
          </a:xfrm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A273E"/>
              </a:solidFill>
            </a:endParaRPr>
          </a:p>
        </p:txBody>
      </p:sp>
      <p:sp>
        <p:nvSpPr>
          <p:cNvPr id="6" name="Google Shape;130;p22"/>
          <p:cNvSpPr/>
          <p:nvPr/>
        </p:nvSpPr>
        <p:spPr>
          <a:xfrm>
            <a:off x="0" y="0"/>
            <a:ext cx="9143999" cy="428567"/>
          </a:xfrm>
          <a:prstGeom prst="rect">
            <a:avLst/>
          </a:prstGeom>
          <a:solidFill>
            <a:srgbClr val="9DBE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2000" b="1" dirty="0">
                <a:latin typeface="Oswald" panose="020B0604020202020204" charset="0"/>
              </a:rPr>
              <a:t>2. 2 Le citizen développer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813432" y="-79082"/>
            <a:ext cx="8184536" cy="29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 flipV="1">
            <a:off x="1813432" y="266011"/>
            <a:ext cx="81845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ángulo 1"/>
          <p:cNvSpPr/>
          <p:nvPr/>
        </p:nvSpPr>
        <p:spPr>
          <a:xfrm>
            <a:off x="2321590" y="605968"/>
            <a:ext cx="4740400" cy="311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Bef>
                <a:spcPts val="1800"/>
              </a:spcBef>
              <a:spcAft>
                <a:spcPts val="400"/>
              </a:spcAft>
            </a:pPr>
            <a:r>
              <a:rPr lang="fr-FR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2.2.1 Model Canvas - Citizen developer </a:t>
            </a:r>
            <a:r>
              <a:rPr lang="fr-FR" sz="14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(PMI Institut 2021)</a:t>
            </a:r>
            <a:endParaRPr lang="fr-FR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Google Shape;130;p22">
            <a:extLst>
              <a:ext uri="{FF2B5EF4-FFF2-40B4-BE49-F238E27FC236}">
                <a16:creationId xmlns:a16="http://schemas.microsoft.com/office/drawing/2014/main" id="{AA07BB94-09F6-F4B7-0D1E-6B3D63F39D1C}"/>
              </a:ext>
            </a:extLst>
          </p:cNvPr>
          <p:cNvSpPr/>
          <p:nvPr/>
        </p:nvSpPr>
        <p:spPr>
          <a:xfrm>
            <a:off x="8616680" y="4849202"/>
            <a:ext cx="527320" cy="294298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dirty="0">
                <a:solidFill>
                  <a:schemeClr val="bg1"/>
                </a:solidFill>
                <a:latin typeface="Oswald" panose="020B0604020202020204" charset="0"/>
              </a:rPr>
              <a:t>6</a:t>
            </a:r>
            <a:endParaRPr sz="1200" dirty="0">
              <a:solidFill>
                <a:schemeClr val="bg1"/>
              </a:solidFill>
              <a:latin typeface="Oswald" panose="020B0604020202020204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22E9CC6-CBB1-2061-A4D4-D6B035106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659" y="925419"/>
            <a:ext cx="5743904" cy="2744714"/>
          </a:xfrm>
          <a:prstGeom prst="rect">
            <a:avLst/>
          </a:prstGeom>
        </p:spPr>
      </p:pic>
      <p:grpSp>
        <p:nvGrpSpPr>
          <p:cNvPr id="16" name="Google Shape;5324;p124">
            <a:extLst>
              <a:ext uri="{FF2B5EF4-FFF2-40B4-BE49-F238E27FC236}">
                <a16:creationId xmlns:a16="http://schemas.microsoft.com/office/drawing/2014/main" id="{BC20CCE9-9294-04A3-4EF1-757F782597DE}"/>
              </a:ext>
            </a:extLst>
          </p:cNvPr>
          <p:cNvGrpSpPr/>
          <p:nvPr/>
        </p:nvGrpSpPr>
        <p:grpSpPr>
          <a:xfrm>
            <a:off x="1695045" y="4150845"/>
            <a:ext cx="5507131" cy="643992"/>
            <a:chOff x="998425" y="1182125"/>
            <a:chExt cx="1065400" cy="199500"/>
          </a:xfrm>
        </p:grpSpPr>
        <p:sp>
          <p:nvSpPr>
            <p:cNvPr id="17" name="Google Shape;5325;p124">
              <a:extLst>
                <a:ext uri="{FF2B5EF4-FFF2-40B4-BE49-F238E27FC236}">
                  <a16:creationId xmlns:a16="http://schemas.microsoft.com/office/drawing/2014/main" id="{EB11F4A7-456B-8881-5ED1-3B77B863A138}"/>
                </a:ext>
              </a:extLst>
            </p:cNvPr>
            <p:cNvSpPr/>
            <p:nvPr/>
          </p:nvSpPr>
          <p:spPr>
            <a:xfrm>
              <a:off x="998425" y="1182125"/>
              <a:ext cx="1065400" cy="199500"/>
            </a:xfrm>
            <a:custGeom>
              <a:avLst/>
              <a:gdLst/>
              <a:ahLst/>
              <a:cxnLst/>
              <a:rect l="l" t="t" r="r" b="b"/>
              <a:pathLst>
                <a:path w="42616" h="7980" extrusionOk="0">
                  <a:moveTo>
                    <a:pt x="4324" y="1"/>
                  </a:moveTo>
                  <a:cubicBezTo>
                    <a:pt x="3159" y="1"/>
                    <a:pt x="1997" y="512"/>
                    <a:pt x="1246" y="1424"/>
                  </a:cubicBezTo>
                  <a:cubicBezTo>
                    <a:pt x="180" y="2720"/>
                    <a:pt x="1" y="4577"/>
                    <a:pt x="867" y="6031"/>
                  </a:cubicBezTo>
                  <a:cubicBezTo>
                    <a:pt x="1600" y="7262"/>
                    <a:pt x="2935" y="7980"/>
                    <a:pt x="4331" y="7980"/>
                  </a:cubicBezTo>
                  <a:cubicBezTo>
                    <a:pt x="4576" y="7980"/>
                    <a:pt x="4822" y="7958"/>
                    <a:pt x="5067" y="7913"/>
                  </a:cubicBezTo>
                  <a:cubicBezTo>
                    <a:pt x="6219" y="7700"/>
                    <a:pt x="7170" y="6971"/>
                    <a:pt x="7733" y="6006"/>
                  </a:cubicBezTo>
                  <a:cubicBezTo>
                    <a:pt x="8105" y="5370"/>
                    <a:pt x="8773" y="4970"/>
                    <a:pt x="9508" y="4970"/>
                  </a:cubicBezTo>
                  <a:lnTo>
                    <a:pt x="10488" y="4970"/>
                  </a:lnTo>
                  <a:cubicBezTo>
                    <a:pt x="11237" y="4970"/>
                    <a:pt x="11919" y="5376"/>
                    <a:pt x="12300" y="6020"/>
                  </a:cubicBezTo>
                  <a:lnTo>
                    <a:pt x="12307" y="6031"/>
                  </a:lnTo>
                  <a:cubicBezTo>
                    <a:pt x="13039" y="7262"/>
                    <a:pt x="14375" y="7980"/>
                    <a:pt x="15771" y="7980"/>
                  </a:cubicBezTo>
                  <a:cubicBezTo>
                    <a:pt x="16016" y="7980"/>
                    <a:pt x="16262" y="7958"/>
                    <a:pt x="16507" y="7913"/>
                  </a:cubicBezTo>
                  <a:cubicBezTo>
                    <a:pt x="17658" y="7700"/>
                    <a:pt x="18610" y="6971"/>
                    <a:pt x="19173" y="6006"/>
                  </a:cubicBezTo>
                  <a:cubicBezTo>
                    <a:pt x="19545" y="5370"/>
                    <a:pt x="20213" y="4970"/>
                    <a:pt x="20946" y="4970"/>
                  </a:cubicBezTo>
                  <a:lnTo>
                    <a:pt x="21928" y="4970"/>
                  </a:lnTo>
                  <a:cubicBezTo>
                    <a:pt x="22677" y="4970"/>
                    <a:pt x="23359" y="5376"/>
                    <a:pt x="23740" y="6020"/>
                  </a:cubicBezTo>
                  <a:lnTo>
                    <a:pt x="23747" y="6031"/>
                  </a:lnTo>
                  <a:cubicBezTo>
                    <a:pt x="24479" y="7262"/>
                    <a:pt x="25815" y="7980"/>
                    <a:pt x="27210" y="7980"/>
                  </a:cubicBezTo>
                  <a:cubicBezTo>
                    <a:pt x="27454" y="7980"/>
                    <a:pt x="27700" y="7958"/>
                    <a:pt x="27945" y="7913"/>
                  </a:cubicBezTo>
                  <a:cubicBezTo>
                    <a:pt x="29098" y="7700"/>
                    <a:pt x="30048" y="6971"/>
                    <a:pt x="30613" y="6006"/>
                  </a:cubicBezTo>
                  <a:cubicBezTo>
                    <a:pt x="30985" y="5370"/>
                    <a:pt x="31652" y="4970"/>
                    <a:pt x="32388" y="4970"/>
                  </a:cubicBezTo>
                  <a:lnTo>
                    <a:pt x="33368" y="4970"/>
                  </a:lnTo>
                  <a:cubicBezTo>
                    <a:pt x="34117" y="4970"/>
                    <a:pt x="34799" y="5376"/>
                    <a:pt x="35180" y="6020"/>
                  </a:cubicBezTo>
                  <a:lnTo>
                    <a:pt x="35187" y="6031"/>
                  </a:lnTo>
                  <a:cubicBezTo>
                    <a:pt x="35920" y="7262"/>
                    <a:pt x="37255" y="7980"/>
                    <a:pt x="38651" y="7980"/>
                  </a:cubicBezTo>
                  <a:cubicBezTo>
                    <a:pt x="38896" y="7980"/>
                    <a:pt x="39142" y="7958"/>
                    <a:pt x="39387" y="7913"/>
                  </a:cubicBezTo>
                  <a:cubicBezTo>
                    <a:pt x="41256" y="7567"/>
                    <a:pt x="42594" y="5866"/>
                    <a:pt x="42615" y="3993"/>
                  </a:cubicBezTo>
                  <a:cubicBezTo>
                    <a:pt x="42599" y="2323"/>
                    <a:pt x="41557" y="833"/>
                    <a:pt x="39994" y="246"/>
                  </a:cubicBezTo>
                  <a:cubicBezTo>
                    <a:pt x="39559" y="81"/>
                    <a:pt x="39100" y="2"/>
                    <a:pt x="38642" y="2"/>
                  </a:cubicBezTo>
                  <a:cubicBezTo>
                    <a:pt x="37477" y="2"/>
                    <a:pt x="36315" y="513"/>
                    <a:pt x="35565" y="1426"/>
                  </a:cubicBezTo>
                  <a:cubicBezTo>
                    <a:pt x="35428" y="1592"/>
                    <a:pt x="35304" y="1770"/>
                    <a:pt x="35195" y="1957"/>
                  </a:cubicBezTo>
                  <a:cubicBezTo>
                    <a:pt x="34817" y="2606"/>
                    <a:pt x="34133" y="3018"/>
                    <a:pt x="33382" y="3018"/>
                  </a:cubicBezTo>
                  <a:lnTo>
                    <a:pt x="32420" y="3018"/>
                  </a:lnTo>
                  <a:cubicBezTo>
                    <a:pt x="31683" y="3018"/>
                    <a:pt x="30996" y="2632"/>
                    <a:pt x="30624" y="1994"/>
                  </a:cubicBezTo>
                  <a:cubicBezTo>
                    <a:pt x="30157" y="1190"/>
                    <a:pt x="29425" y="572"/>
                    <a:pt x="28556" y="244"/>
                  </a:cubicBezTo>
                  <a:cubicBezTo>
                    <a:pt x="28121" y="80"/>
                    <a:pt x="27663" y="1"/>
                    <a:pt x="27205" y="1"/>
                  </a:cubicBezTo>
                  <a:cubicBezTo>
                    <a:pt x="26039" y="1"/>
                    <a:pt x="24877" y="513"/>
                    <a:pt x="24125" y="1426"/>
                  </a:cubicBezTo>
                  <a:cubicBezTo>
                    <a:pt x="23989" y="1592"/>
                    <a:pt x="23865" y="1770"/>
                    <a:pt x="23755" y="1957"/>
                  </a:cubicBezTo>
                  <a:cubicBezTo>
                    <a:pt x="23377" y="2606"/>
                    <a:pt x="22695" y="3018"/>
                    <a:pt x="21944" y="3018"/>
                  </a:cubicBezTo>
                  <a:lnTo>
                    <a:pt x="20981" y="3018"/>
                  </a:lnTo>
                  <a:cubicBezTo>
                    <a:pt x="20243" y="3018"/>
                    <a:pt x="19556" y="2632"/>
                    <a:pt x="19185" y="1994"/>
                  </a:cubicBezTo>
                  <a:cubicBezTo>
                    <a:pt x="18717" y="1190"/>
                    <a:pt x="17987" y="572"/>
                    <a:pt x="17116" y="244"/>
                  </a:cubicBezTo>
                  <a:cubicBezTo>
                    <a:pt x="16681" y="80"/>
                    <a:pt x="16223" y="1"/>
                    <a:pt x="15766" y="1"/>
                  </a:cubicBezTo>
                  <a:cubicBezTo>
                    <a:pt x="14600" y="1"/>
                    <a:pt x="13437" y="513"/>
                    <a:pt x="12686" y="1426"/>
                  </a:cubicBezTo>
                  <a:cubicBezTo>
                    <a:pt x="12549" y="1592"/>
                    <a:pt x="12425" y="1770"/>
                    <a:pt x="12316" y="1957"/>
                  </a:cubicBezTo>
                  <a:cubicBezTo>
                    <a:pt x="11937" y="2606"/>
                    <a:pt x="11255" y="3016"/>
                    <a:pt x="10504" y="3016"/>
                  </a:cubicBezTo>
                  <a:lnTo>
                    <a:pt x="9541" y="3016"/>
                  </a:lnTo>
                  <a:cubicBezTo>
                    <a:pt x="8805" y="3016"/>
                    <a:pt x="8116" y="2632"/>
                    <a:pt x="7745" y="1994"/>
                  </a:cubicBezTo>
                  <a:cubicBezTo>
                    <a:pt x="7277" y="1190"/>
                    <a:pt x="6547" y="572"/>
                    <a:pt x="5676" y="244"/>
                  </a:cubicBezTo>
                  <a:cubicBezTo>
                    <a:pt x="5241" y="80"/>
                    <a:pt x="4782" y="1"/>
                    <a:pt x="432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327;p124">
              <a:extLst>
                <a:ext uri="{FF2B5EF4-FFF2-40B4-BE49-F238E27FC236}">
                  <a16:creationId xmlns:a16="http://schemas.microsoft.com/office/drawing/2014/main" id="{3FA6B21F-ECF1-9993-88DC-60D881539293}"/>
                </a:ext>
              </a:extLst>
            </p:cNvPr>
            <p:cNvSpPr/>
            <p:nvPr/>
          </p:nvSpPr>
          <p:spPr>
            <a:xfrm>
              <a:off x="1303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900" dirty="0"/>
                <a:t>Gouvernance</a:t>
              </a:r>
              <a:endParaRPr sz="900" dirty="0"/>
            </a:p>
          </p:txBody>
        </p:sp>
        <p:sp>
          <p:nvSpPr>
            <p:cNvPr id="22" name="Google Shape;5328;p124">
              <a:extLst>
                <a:ext uri="{FF2B5EF4-FFF2-40B4-BE49-F238E27FC236}">
                  <a16:creationId xmlns:a16="http://schemas.microsoft.com/office/drawing/2014/main" id="{D9496B5F-5CB3-AD7D-A756-2A131C463A52}"/>
                </a:ext>
              </a:extLst>
            </p:cNvPr>
            <p:cNvSpPr/>
            <p:nvPr/>
          </p:nvSpPr>
          <p:spPr>
            <a:xfrm>
              <a:off x="1589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49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49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4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900" dirty="0"/>
                <a:t>Qualité</a:t>
              </a:r>
              <a:endParaRPr sz="900" dirty="0"/>
            </a:p>
          </p:txBody>
        </p:sp>
        <p:sp>
          <p:nvSpPr>
            <p:cNvPr id="24" name="Google Shape;5329;p124">
              <a:extLst>
                <a:ext uri="{FF2B5EF4-FFF2-40B4-BE49-F238E27FC236}">
                  <a16:creationId xmlns:a16="http://schemas.microsoft.com/office/drawing/2014/main" id="{25CBF019-C318-189B-C4D1-1994A79A59F8}"/>
                </a:ext>
              </a:extLst>
            </p:cNvPr>
            <p:cNvSpPr/>
            <p:nvPr/>
          </p:nvSpPr>
          <p:spPr>
            <a:xfrm>
              <a:off x="1875200" y="1193175"/>
              <a:ext cx="177525" cy="177500"/>
            </a:xfrm>
            <a:custGeom>
              <a:avLst/>
              <a:gdLst/>
              <a:ahLst/>
              <a:cxnLst/>
              <a:rect l="l" t="t" r="r" b="b"/>
              <a:pathLst>
                <a:path w="7101" h="7100" extrusionOk="0">
                  <a:moveTo>
                    <a:pt x="3551" y="1"/>
                  </a:moveTo>
                  <a:cubicBezTo>
                    <a:pt x="1590" y="1"/>
                    <a:pt x="0" y="1589"/>
                    <a:pt x="0" y="3551"/>
                  </a:cubicBezTo>
                  <a:cubicBezTo>
                    <a:pt x="0" y="5511"/>
                    <a:pt x="1590" y="7099"/>
                    <a:pt x="3551" y="7099"/>
                  </a:cubicBezTo>
                  <a:cubicBezTo>
                    <a:pt x="5511" y="7099"/>
                    <a:pt x="7101" y="5511"/>
                    <a:pt x="7101" y="3551"/>
                  </a:cubicBezTo>
                  <a:cubicBezTo>
                    <a:pt x="7101" y="1589"/>
                    <a:pt x="5511" y="1"/>
                    <a:pt x="355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900" dirty="0"/>
                <a:t>Support</a:t>
              </a:r>
              <a:endParaRPr sz="900" dirty="0"/>
            </a:p>
          </p:txBody>
        </p:sp>
      </p:grp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2D46716E-B20E-5BB2-743E-6C213320504F}"/>
              </a:ext>
            </a:extLst>
          </p:cNvPr>
          <p:cNvSpPr/>
          <p:nvPr/>
        </p:nvSpPr>
        <p:spPr>
          <a:xfrm>
            <a:off x="3634726" y="3763340"/>
            <a:ext cx="1627768" cy="294298"/>
          </a:xfrm>
          <a:prstGeom prst="roundRect">
            <a:avLst/>
          </a:prstGeom>
          <a:solidFill>
            <a:srgbClr val="F3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254B71"/>
                </a:solidFill>
              </a:rPr>
              <a:t>Faiblesses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9" name="Zoom de diapositive 28">
                <a:extLst>
                  <a:ext uri="{FF2B5EF4-FFF2-40B4-BE49-F238E27FC236}">
                    <a16:creationId xmlns:a16="http://schemas.microsoft.com/office/drawing/2014/main" id="{D216A26E-9EC6-0A26-CF7B-3758B3429AB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89915050"/>
                  </p:ext>
                </p:extLst>
              </p:nvPr>
            </p:nvGraphicFramePr>
            <p:xfrm>
              <a:off x="1789317" y="4177849"/>
              <a:ext cx="920417" cy="572975"/>
            </p:xfrm>
            <a:graphic>
              <a:graphicData uri="http://schemas.microsoft.com/office/powerpoint/2016/slidezoom">
                <pslz:sldZm>
                  <pslz:sldZmObj sldId="335" cId="4290684534">
                    <pslz:zmPr id="{4AF095BE-9884-446D-A70E-DD4394629229}" imageType="cover" transitionDur="1000" showBg="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20417" cy="57297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9" name="Zoom de diapositive 28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D216A26E-9EC6-0A26-CF7B-3758B3429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89317" y="4177849"/>
                <a:ext cx="920417" cy="5729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855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9;p22"/>
          <p:cNvSpPr/>
          <p:nvPr/>
        </p:nvSpPr>
        <p:spPr>
          <a:xfrm rot="10800000">
            <a:off x="674175" y="34475"/>
            <a:ext cx="7548872" cy="410231"/>
          </a:xfrm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A273E"/>
              </a:solidFill>
            </a:endParaRPr>
          </a:p>
        </p:txBody>
      </p:sp>
      <p:sp>
        <p:nvSpPr>
          <p:cNvPr id="6" name="Google Shape;130;p22"/>
          <p:cNvSpPr/>
          <p:nvPr/>
        </p:nvSpPr>
        <p:spPr>
          <a:xfrm>
            <a:off x="0" y="0"/>
            <a:ext cx="9143999" cy="428567"/>
          </a:xfrm>
          <a:prstGeom prst="rect">
            <a:avLst/>
          </a:prstGeom>
          <a:solidFill>
            <a:srgbClr val="9DBE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2000" b="1" dirty="0">
                <a:latin typeface="Oswald" panose="020B0604020202020204" charset="0"/>
              </a:rPr>
              <a:t>2. 2 Le citizen développer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813432" y="-79082"/>
            <a:ext cx="8184536" cy="29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 flipV="1">
            <a:off x="1813432" y="266011"/>
            <a:ext cx="81845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ángulo 1"/>
          <p:cNvSpPr/>
          <p:nvPr/>
        </p:nvSpPr>
        <p:spPr>
          <a:xfrm>
            <a:off x="3430865" y="605968"/>
            <a:ext cx="2521844" cy="306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Bef>
                <a:spcPts val="1800"/>
              </a:spcBef>
              <a:spcAft>
                <a:spcPts val="400"/>
              </a:spcAft>
            </a:pPr>
            <a:r>
              <a:rPr lang="fr-FR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2.2.2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La gestion des risques </a:t>
            </a:r>
            <a:r>
              <a:rPr lang="fr-FR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Google Shape;130;p22">
            <a:extLst>
              <a:ext uri="{FF2B5EF4-FFF2-40B4-BE49-F238E27FC236}">
                <a16:creationId xmlns:a16="http://schemas.microsoft.com/office/drawing/2014/main" id="{1A6AD1EA-C01F-62D3-5C35-3AE7075C50EA}"/>
              </a:ext>
            </a:extLst>
          </p:cNvPr>
          <p:cNvSpPr/>
          <p:nvPr/>
        </p:nvSpPr>
        <p:spPr>
          <a:xfrm>
            <a:off x="8616680" y="4849202"/>
            <a:ext cx="527320" cy="294298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dirty="0">
                <a:solidFill>
                  <a:schemeClr val="bg1"/>
                </a:solidFill>
                <a:latin typeface="Oswald" panose="020B0604020202020204" charset="0"/>
              </a:rPr>
              <a:t>7</a:t>
            </a:r>
            <a:endParaRPr sz="1200" dirty="0">
              <a:solidFill>
                <a:schemeClr val="bg1"/>
              </a:solidFill>
              <a:latin typeface="Oswald" panose="020B0604020202020204" charset="0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E68B20D-3C36-25D4-D5E4-42B7635D1CDE}"/>
              </a:ext>
            </a:extLst>
          </p:cNvPr>
          <p:cNvSpPr/>
          <p:nvPr/>
        </p:nvSpPr>
        <p:spPr>
          <a:xfrm>
            <a:off x="6598182" y="2001109"/>
            <a:ext cx="1521438" cy="1275550"/>
          </a:xfrm>
          <a:prstGeom prst="roundRect">
            <a:avLst/>
          </a:prstGeom>
          <a:solidFill>
            <a:srgbClr val="254B7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Business Model Digital Dynamique </a:t>
            </a:r>
            <a:r>
              <a:rPr lang="fr-FR" sz="1000" dirty="0"/>
              <a:t>(Varenne 2021)</a:t>
            </a:r>
          </a:p>
        </p:txBody>
      </p:sp>
      <p:graphicFrame>
        <p:nvGraphicFramePr>
          <p:cNvPr id="46" name="Diagramme 45">
            <a:extLst>
              <a:ext uri="{FF2B5EF4-FFF2-40B4-BE49-F238E27FC236}">
                <a16:creationId xmlns:a16="http://schemas.microsoft.com/office/drawing/2014/main" id="{AC20CC6E-4F0D-4182-2429-FD7F28CA9F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6133791"/>
              </p:ext>
            </p:extLst>
          </p:nvPr>
        </p:nvGraphicFramePr>
        <p:xfrm>
          <a:off x="1147038" y="912077"/>
          <a:ext cx="5307550" cy="3198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7" name="Flèche : droite 46">
            <a:extLst>
              <a:ext uri="{FF2B5EF4-FFF2-40B4-BE49-F238E27FC236}">
                <a16:creationId xmlns:a16="http://schemas.microsoft.com/office/drawing/2014/main" id="{6DE224F0-135D-D561-6ED1-D63D9AD01720}"/>
              </a:ext>
            </a:extLst>
          </p:cNvPr>
          <p:cNvSpPr/>
          <p:nvPr/>
        </p:nvSpPr>
        <p:spPr>
          <a:xfrm>
            <a:off x="5586292" y="2638884"/>
            <a:ext cx="484095" cy="265681"/>
          </a:xfrm>
          <a:prstGeom prst="rightArrow">
            <a:avLst/>
          </a:prstGeom>
          <a:solidFill>
            <a:srgbClr val="CCECFF"/>
          </a:solidFill>
          <a:ln>
            <a:solidFill>
              <a:schemeClr val="bg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68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46" grpId="0">
        <p:bldAsOne/>
      </p:bldGraphic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9;p22"/>
          <p:cNvSpPr/>
          <p:nvPr/>
        </p:nvSpPr>
        <p:spPr>
          <a:xfrm rot="10800000">
            <a:off x="674175" y="34475"/>
            <a:ext cx="7548872" cy="410231"/>
          </a:xfrm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A273E"/>
              </a:solidFill>
            </a:endParaRPr>
          </a:p>
        </p:txBody>
      </p:sp>
      <p:sp>
        <p:nvSpPr>
          <p:cNvPr id="6" name="Google Shape;130;p22"/>
          <p:cNvSpPr/>
          <p:nvPr/>
        </p:nvSpPr>
        <p:spPr>
          <a:xfrm>
            <a:off x="0" y="0"/>
            <a:ext cx="9143999" cy="428567"/>
          </a:xfrm>
          <a:prstGeom prst="rect">
            <a:avLst/>
          </a:prstGeom>
          <a:solidFill>
            <a:srgbClr val="9DBE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2000" b="1" dirty="0">
                <a:latin typeface="Oswald" panose="020B0604020202020204" charset="0"/>
              </a:rPr>
              <a:t>3. Le contrôleur de gestion 4.0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813432" y="-79082"/>
            <a:ext cx="8184536" cy="29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 flipV="1">
            <a:off x="1813432" y="266011"/>
            <a:ext cx="81845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ángulo 1"/>
          <p:cNvSpPr/>
          <p:nvPr/>
        </p:nvSpPr>
        <p:spPr>
          <a:xfrm>
            <a:off x="1736592" y="533523"/>
            <a:ext cx="5849425" cy="30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200"/>
              </a:spcAft>
            </a:pP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3.1 </a:t>
            </a:r>
            <a:r>
              <a:rPr lang="fr-FR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Compétences techniques envisagées pour le contrôleur de gestion 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130;p22">
            <a:extLst>
              <a:ext uri="{FF2B5EF4-FFF2-40B4-BE49-F238E27FC236}">
                <a16:creationId xmlns:a16="http://schemas.microsoft.com/office/drawing/2014/main" id="{DBDEA64A-AD39-8B82-9EC0-DC88F747541D}"/>
              </a:ext>
            </a:extLst>
          </p:cNvPr>
          <p:cNvSpPr/>
          <p:nvPr/>
        </p:nvSpPr>
        <p:spPr>
          <a:xfrm>
            <a:off x="8616680" y="4849202"/>
            <a:ext cx="527320" cy="294298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dirty="0">
                <a:solidFill>
                  <a:schemeClr val="bg1"/>
                </a:solidFill>
                <a:latin typeface="Oswald" panose="020B0604020202020204" charset="0"/>
              </a:rPr>
              <a:t>8</a:t>
            </a:r>
            <a:endParaRPr sz="1200" dirty="0">
              <a:solidFill>
                <a:schemeClr val="bg1"/>
              </a:solidFill>
              <a:latin typeface="Oswald" panose="020B0604020202020204" charset="0"/>
            </a:endParaRP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DA2548C7-4152-7E32-4BBD-C2623818C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100484"/>
              </p:ext>
            </p:extLst>
          </p:nvPr>
        </p:nvGraphicFramePr>
        <p:xfrm>
          <a:off x="1347572" y="1000749"/>
          <a:ext cx="6448854" cy="3276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4427">
                  <a:extLst>
                    <a:ext uri="{9D8B030D-6E8A-4147-A177-3AD203B41FA5}">
                      <a16:colId xmlns:a16="http://schemas.microsoft.com/office/drawing/2014/main" val="207214520"/>
                    </a:ext>
                  </a:extLst>
                </a:gridCol>
                <a:gridCol w="3224427">
                  <a:extLst>
                    <a:ext uri="{9D8B030D-6E8A-4147-A177-3AD203B41FA5}">
                      <a16:colId xmlns:a16="http://schemas.microsoft.com/office/drawing/2014/main" val="3082055760"/>
                    </a:ext>
                  </a:extLst>
                </a:gridCol>
              </a:tblGrid>
              <a:tr h="650266">
                <a:tc>
                  <a:txBody>
                    <a:bodyPr/>
                    <a:lstStyle/>
                    <a:p>
                      <a:pPr algn="ctr"/>
                      <a:endParaRPr lang="fr-FR" sz="1400" b="1" i="0" u="none" strike="noStrike" cap="none" dirty="0">
                        <a:solidFill>
                          <a:schemeClr val="bg1"/>
                        </a:solidFill>
                        <a:latin typeface="+mj-lt"/>
                        <a:ea typeface="Calibri" panose="020F0502020204030204" pitchFamily="34" charset="0"/>
                        <a:cs typeface="+mn-cs"/>
                        <a:sym typeface="Arial"/>
                      </a:endParaRPr>
                    </a:p>
                    <a:p>
                      <a:pPr algn="ctr"/>
                      <a:r>
                        <a:rPr lang="fr-FR" sz="1400" b="1" i="0" u="none" strike="noStrike" cap="none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+mn-cs"/>
                          <a:sym typeface="Arial"/>
                        </a:rPr>
                        <a:t>Observatoire International du Manager de la Performance, 2022</a:t>
                      </a:r>
                      <a:endParaRPr lang="fr-FR" dirty="0">
                        <a:latin typeface="+mj-lt"/>
                      </a:endParaRPr>
                    </a:p>
                  </a:txBody>
                  <a:tcP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i="0" u="none" strike="noStrike" cap="none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/>
                      <a:r>
                        <a:rPr lang="fr-FR" sz="14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Analyse bibliométrique du rôle du contrôleur de gestion</a:t>
                      </a:r>
                      <a:endParaRPr lang="fr-FR" dirty="0">
                        <a:latin typeface="+mj-lt"/>
                      </a:endParaRPr>
                    </a:p>
                  </a:txBody>
                  <a:tcPr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26809"/>
                  </a:ext>
                </a:extLst>
              </a:tr>
              <a:tr h="314044"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latin typeface="+mn-lt"/>
                        </a:rPr>
                        <a:t>Organisation et analyse des données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fr-FR" sz="1200" dirty="0">
                        <a:latin typeface="+mn-lt"/>
                      </a:endParaRPr>
                    </a:p>
                  </a:txBody>
                  <a:tcPr>
                    <a:solidFill>
                      <a:srgbClr val="E5F8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Fiabiliser les données </a:t>
                      </a:r>
                      <a:endParaRPr lang="fr-FR" sz="1200" dirty="0">
                        <a:latin typeface="+mn-lt"/>
                      </a:endParaRPr>
                    </a:p>
                  </a:txBody>
                  <a:tcPr>
                    <a:solidFill>
                      <a:srgbClr val="E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638285"/>
                  </a:ext>
                </a:extLst>
              </a:tr>
              <a:tr h="40799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La compréhension et analyse des flux des données techniques </a:t>
                      </a:r>
                      <a:endParaRPr lang="fr-FR" sz="1200" dirty="0">
                        <a:latin typeface="+mn-lt"/>
                      </a:endParaRPr>
                    </a:p>
                  </a:txBody>
                  <a:tcPr>
                    <a:solidFill>
                      <a:srgbClr val="E5F8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Améliorer leurs compétences en Systèmes d'information </a:t>
                      </a:r>
                      <a:endParaRPr lang="fr-FR" sz="1200" dirty="0">
                        <a:latin typeface="+mn-lt"/>
                      </a:endParaRPr>
                    </a:p>
                  </a:txBody>
                  <a:tcPr>
                    <a:solidFill>
                      <a:srgbClr val="E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020022"/>
                  </a:ext>
                </a:extLst>
              </a:tr>
              <a:tr h="530111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Compétences statistiques et économétriques</a:t>
                      </a:r>
                      <a:endParaRPr lang="fr-FR" sz="1200" dirty="0">
                        <a:latin typeface="+mn-lt"/>
                      </a:endParaRPr>
                    </a:p>
                  </a:txBody>
                  <a:tcPr>
                    <a:solidFill>
                      <a:srgbClr val="E5F8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Le contrôleur de gestion en tant que Business Partner</a:t>
                      </a:r>
                    </a:p>
                  </a:txBody>
                  <a:tcPr>
                    <a:solidFill>
                      <a:srgbClr val="E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133280"/>
                  </a:ext>
                </a:extLst>
              </a:tr>
              <a:tr h="46016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Communiquant </a:t>
                      </a:r>
                      <a:endParaRPr lang="fr-FR" sz="1200" dirty="0">
                        <a:latin typeface="+mn-lt"/>
                      </a:endParaRPr>
                    </a:p>
                  </a:txBody>
                  <a:tcPr>
                    <a:solidFill>
                      <a:srgbClr val="E5F8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Data storytelling</a:t>
                      </a:r>
                    </a:p>
                  </a:txBody>
                  <a:tcPr>
                    <a:solidFill>
                      <a:srgbClr val="E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438709"/>
                  </a:ext>
                </a:extLst>
              </a:tr>
              <a:tr h="530111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Gestion d’un projet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fr-FR" sz="1200" dirty="0">
                        <a:latin typeface="+mn-lt"/>
                      </a:endParaRPr>
                    </a:p>
                  </a:txBody>
                  <a:tcPr>
                    <a:solidFill>
                      <a:srgbClr val="E5F8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Participation active dans la stratégie </a:t>
                      </a:r>
                      <a:r>
                        <a:rPr lang="fr-FR" sz="12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numérique de l’organisation - TIC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FR" sz="1200" dirty="0">
                        <a:latin typeface="+mn-lt"/>
                      </a:endParaRPr>
                    </a:p>
                  </a:txBody>
                  <a:tcPr>
                    <a:solidFill>
                      <a:srgbClr val="E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66813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8882F11E-A7B2-815D-5940-8D0BB34C526C}"/>
              </a:ext>
            </a:extLst>
          </p:cNvPr>
          <p:cNvSpPr txBox="1"/>
          <p:nvPr/>
        </p:nvSpPr>
        <p:spPr>
          <a:xfrm>
            <a:off x="2261027" y="4354269"/>
            <a:ext cx="4998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1200" dirty="0">
                <a:solidFill>
                  <a:srgbClr val="F3FAFF"/>
                </a:solidFill>
                <a:latin typeface="+mj-lt"/>
              </a:rPr>
              <a:t>Selon l’OIMP (2022), ce n’est pas nécessaire des compétences en matière de programmation.</a:t>
            </a:r>
          </a:p>
        </p:txBody>
      </p:sp>
      <p:grpSp>
        <p:nvGrpSpPr>
          <p:cNvPr id="11" name="Google Shape;2264;p122">
            <a:extLst>
              <a:ext uri="{FF2B5EF4-FFF2-40B4-BE49-F238E27FC236}">
                <a16:creationId xmlns:a16="http://schemas.microsoft.com/office/drawing/2014/main" id="{3F77DE93-1EE0-20F1-1BA5-C534B13A1C4C}"/>
              </a:ext>
            </a:extLst>
          </p:cNvPr>
          <p:cNvGrpSpPr/>
          <p:nvPr/>
        </p:nvGrpSpPr>
        <p:grpSpPr>
          <a:xfrm>
            <a:off x="4494831" y="1858999"/>
            <a:ext cx="166473" cy="141497"/>
            <a:chOff x="4660325" y="1866850"/>
            <a:chExt cx="68350" cy="58100"/>
          </a:xfrm>
        </p:grpSpPr>
        <p:sp>
          <p:nvSpPr>
            <p:cNvPr id="14" name="Google Shape;2265;p122">
              <a:extLst>
                <a:ext uri="{FF2B5EF4-FFF2-40B4-BE49-F238E27FC236}">
                  <a16:creationId xmlns:a16="http://schemas.microsoft.com/office/drawing/2014/main" id="{31842EDE-34C2-668D-0E3B-B89A0CF26D8B}"/>
                </a:ext>
              </a:extLst>
            </p:cNvPr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266;p122">
              <a:extLst>
                <a:ext uri="{FF2B5EF4-FFF2-40B4-BE49-F238E27FC236}">
                  <a16:creationId xmlns:a16="http://schemas.microsoft.com/office/drawing/2014/main" id="{FA78A0BC-8BE5-6ADB-B973-DCCB7D7C92A1}"/>
                </a:ext>
              </a:extLst>
            </p:cNvPr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2264;p122">
            <a:extLst>
              <a:ext uri="{FF2B5EF4-FFF2-40B4-BE49-F238E27FC236}">
                <a16:creationId xmlns:a16="http://schemas.microsoft.com/office/drawing/2014/main" id="{A25DC0F9-6762-DFF4-ED1F-5E294FD9EEAB}"/>
              </a:ext>
            </a:extLst>
          </p:cNvPr>
          <p:cNvGrpSpPr/>
          <p:nvPr/>
        </p:nvGrpSpPr>
        <p:grpSpPr>
          <a:xfrm>
            <a:off x="4494831" y="2325376"/>
            <a:ext cx="166473" cy="141497"/>
            <a:chOff x="4660325" y="1866850"/>
            <a:chExt cx="68350" cy="58100"/>
          </a:xfrm>
        </p:grpSpPr>
        <p:sp>
          <p:nvSpPr>
            <p:cNvPr id="17" name="Google Shape;2265;p122">
              <a:extLst>
                <a:ext uri="{FF2B5EF4-FFF2-40B4-BE49-F238E27FC236}">
                  <a16:creationId xmlns:a16="http://schemas.microsoft.com/office/drawing/2014/main" id="{B43B7A06-D23D-52F8-1BD6-7539A354B7F3}"/>
                </a:ext>
              </a:extLst>
            </p:cNvPr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266;p122">
              <a:extLst>
                <a:ext uri="{FF2B5EF4-FFF2-40B4-BE49-F238E27FC236}">
                  <a16:creationId xmlns:a16="http://schemas.microsoft.com/office/drawing/2014/main" id="{8F53AB96-363C-118E-9543-E368894A4737}"/>
                </a:ext>
              </a:extLst>
            </p:cNvPr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2264;p122">
            <a:extLst>
              <a:ext uri="{FF2B5EF4-FFF2-40B4-BE49-F238E27FC236}">
                <a16:creationId xmlns:a16="http://schemas.microsoft.com/office/drawing/2014/main" id="{FF6D2203-1831-42B9-6E21-C1B8EFF6DC8D}"/>
              </a:ext>
            </a:extLst>
          </p:cNvPr>
          <p:cNvGrpSpPr/>
          <p:nvPr/>
        </p:nvGrpSpPr>
        <p:grpSpPr>
          <a:xfrm>
            <a:off x="4494831" y="2834821"/>
            <a:ext cx="166473" cy="141497"/>
            <a:chOff x="4660325" y="1866850"/>
            <a:chExt cx="68350" cy="58100"/>
          </a:xfrm>
        </p:grpSpPr>
        <p:sp>
          <p:nvSpPr>
            <p:cNvPr id="22" name="Google Shape;2265;p122">
              <a:extLst>
                <a:ext uri="{FF2B5EF4-FFF2-40B4-BE49-F238E27FC236}">
                  <a16:creationId xmlns:a16="http://schemas.microsoft.com/office/drawing/2014/main" id="{97EEC8FC-C8DC-5DA2-33A6-7433EDB67F94}"/>
                </a:ext>
              </a:extLst>
            </p:cNvPr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66;p122">
              <a:extLst>
                <a:ext uri="{FF2B5EF4-FFF2-40B4-BE49-F238E27FC236}">
                  <a16:creationId xmlns:a16="http://schemas.microsoft.com/office/drawing/2014/main" id="{09F08C1D-1FC6-8E33-515A-32418BD2AAD3}"/>
                </a:ext>
              </a:extLst>
            </p:cNvPr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264;p122">
            <a:extLst>
              <a:ext uri="{FF2B5EF4-FFF2-40B4-BE49-F238E27FC236}">
                <a16:creationId xmlns:a16="http://schemas.microsoft.com/office/drawing/2014/main" id="{8BED07A5-0ED4-E867-E4A5-9590ADFB419E}"/>
              </a:ext>
            </a:extLst>
          </p:cNvPr>
          <p:cNvGrpSpPr/>
          <p:nvPr/>
        </p:nvGrpSpPr>
        <p:grpSpPr>
          <a:xfrm>
            <a:off x="4494831" y="3369480"/>
            <a:ext cx="166473" cy="141497"/>
            <a:chOff x="4660325" y="1866850"/>
            <a:chExt cx="68350" cy="58100"/>
          </a:xfrm>
        </p:grpSpPr>
        <p:sp>
          <p:nvSpPr>
            <p:cNvPr id="25" name="Google Shape;2265;p122">
              <a:extLst>
                <a:ext uri="{FF2B5EF4-FFF2-40B4-BE49-F238E27FC236}">
                  <a16:creationId xmlns:a16="http://schemas.microsoft.com/office/drawing/2014/main" id="{AFDF394B-52A4-E3C3-4111-7C23A7C75825}"/>
                </a:ext>
              </a:extLst>
            </p:cNvPr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266;p122">
              <a:extLst>
                <a:ext uri="{FF2B5EF4-FFF2-40B4-BE49-F238E27FC236}">
                  <a16:creationId xmlns:a16="http://schemas.microsoft.com/office/drawing/2014/main" id="{64DAA47B-4974-42D2-3512-2B6D59EE081E}"/>
                </a:ext>
              </a:extLst>
            </p:cNvPr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264;p122">
            <a:extLst>
              <a:ext uri="{FF2B5EF4-FFF2-40B4-BE49-F238E27FC236}">
                <a16:creationId xmlns:a16="http://schemas.microsoft.com/office/drawing/2014/main" id="{4983D1F9-CC41-0E89-ACC5-D2E01EAAB924}"/>
              </a:ext>
            </a:extLst>
          </p:cNvPr>
          <p:cNvGrpSpPr/>
          <p:nvPr/>
        </p:nvGrpSpPr>
        <p:grpSpPr>
          <a:xfrm>
            <a:off x="4503416" y="3925522"/>
            <a:ext cx="166473" cy="141497"/>
            <a:chOff x="4660325" y="1866850"/>
            <a:chExt cx="68350" cy="58100"/>
          </a:xfrm>
        </p:grpSpPr>
        <p:sp>
          <p:nvSpPr>
            <p:cNvPr id="28" name="Google Shape;2265;p122">
              <a:extLst>
                <a:ext uri="{FF2B5EF4-FFF2-40B4-BE49-F238E27FC236}">
                  <a16:creationId xmlns:a16="http://schemas.microsoft.com/office/drawing/2014/main" id="{4438D2B2-3813-F9C6-0026-3975B2195914}"/>
                </a:ext>
              </a:extLst>
            </p:cNvPr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266;p122">
              <a:extLst>
                <a:ext uri="{FF2B5EF4-FFF2-40B4-BE49-F238E27FC236}">
                  <a16:creationId xmlns:a16="http://schemas.microsoft.com/office/drawing/2014/main" id="{40C2D02B-B40F-9498-6719-2467BC696C4F}"/>
                </a:ext>
              </a:extLst>
            </p:cNvPr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93161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9;p22"/>
          <p:cNvSpPr/>
          <p:nvPr/>
        </p:nvSpPr>
        <p:spPr>
          <a:xfrm rot="10800000">
            <a:off x="674175" y="34475"/>
            <a:ext cx="7548872" cy="410231"/>
          </a:xfrm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A273E"/>
              </a:solidFill>
            </a:endParaRPr>
          </a:p>
        </p:txBody>
      </p:sp>
      <p:sp>
        <p:nvSpPr>
          <p:cNvPr id="6" name="Google Shape;130;p22"/>
          <p:cNvSpPr/>
          <p:nvPr/>
        </p:nvSpPr>
        <p:spPr>
          <a:xfrm>
            <a:off x="0" y="0"/>
            <a:ext cx="9143999" cy="428567"/>
          </a:xfrm>
          <a:prstGeom prst="rect">
            <a:avLst/>
          </a:prstGeom>
          <a:solidFill>
            <a:srgbClr val="9DBE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2000" b="1" dirty="0">
                <a:latin typeface="Oswald" panose="020B0604020202020204" charset="0"/>
              </a:rPr>
              <a:t>4. Approche de la solution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813432" y="-79082"/>
            <a:ext cx="8184536" cy="29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 flipV="1">
            <a:off x="1813432" y="266011"/>
            <a:ext cx="81845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ángulo 2"/>
          <p:cNvSpPr/>
          <p:nvPr/>
        </p:nvSpPr>
        <p:spPr>
          <a:xfrm>
            <a:off x="2166180" y="582586"/>
            <a:ext cx="5664631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800"/>
              </a:spcBef>
              <a:spcAft>
                <a:spcPts val="400"/>
              </a:spcAft>
            </a:pP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4.1 Nouvelle méthode pour établir une stratégie dynamique efficace</a:t>
            </a:r>
          </a:p>
        </p:txBody>
      </p:sp>
      <p:sp>
        <p:nvSpPr>
          <p:cNvPr id="2" name="Google Shape;130;p22">
            <a:extLst>
              <a:ext uri="{FF2B5EF4-FFF2-40B4-BE49-F238E27FC236}">
                <a16:creationId xmlns:a16="http://schemas.microsoft.com/office/drawing/2014/main" id="{6568841A-95D5-C263-F3D4-6A7493621E21}"/>
              </a:ext>
            </a:extLst>
          </p:cNvPr>
          <p:cNvSpPr/>
          <p:nvPr/>
        </p:nvSpPr>
        <p:spPr>
          <a:xfrm>
            <a:off x="8616680" y="4849202"/>
            <a:ext cx="527320" cy="294298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dirty="0">
                <a:solidFill>
                  <a:schemeClr val="bg1"/>
                </a:solidFill>
                <a:latin typeface="Oswald" panose="020B0604020202020204" charset="0"/>
              </a:rPr>
              <a:t>9</a:t>
            </a:r>
            <a:endParaRPr sz="1200" dirty="0">
              <a:solidFill>
                <a:schemeClr val="bg1"/>
              </a:solidFill>
              <a:latin typeface="Oswald" panose="020B0604020202020204" charset="0"/>
            </a:endParaRP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7" name="Zoom de diapositive 6">
                <a:extLst>
                  <a:ext uri="{FF2B5EF4-FFF2-40B4-BE49-F238E27FC236}">
                    <a16:creationId xmlns:a16="http://schemas.microsoft.com/office/drawing/2014/main" id="{3FB348C7-9858-D145-6373-124B2DE254E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55305464"/>
                  </p:ext>
                </p:extLst>
              </p:nvPr>
            </p:nvGraphicFramePr>
            <p:xfrm>
              <a:off x="2343630" y="1141080"/>
              <a:ext cx="4865991" cy="3547052"/>
            </p:xfrm>
            <a:graphic>
              <a:graphicData uri="http://schemas.microsoft.com/office/powerpoint/2016/slidezoom">
                <pslz:sldZm>
                  <pslz:sldZmObj sldId="344" cId="1631316780">
                    <pslz:zmPr id="{872D5BF4-FC14-4F41-9E23-FED6C2A045C7}" returnToParent="0" imageType="cover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865991" cy="354705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" name="Zoom de diapositive 6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3FB348C7-9858-D145-6373-124B2DE254E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3630" y="1141080"/>
                <a:ext cx="4865991" cy="354705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3772381"/>
      </p:ext>
    </p:extLst>
  </p:cSld>
  <p:clrMapOvr>
    <a:masterClrMapping/>
  </p:clrMapOvr>
</p:sld>
</file>

<file path=ppt/theme/theme1.xml><?xml version="1.0" encoding="utf-8"?>
<a:theme xmlns:a="http://schemas.openxmlformats.org/drawingml/2006/main" name="Digital Company Newslet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0B3AA"/>
      </a:accent1>
      <a:accent2>
        <a:srgbClr val="00B3AA"/>
      </a:accent2>
      <a:accent3>
        <a:srgbClr val="00B3AA"/>
      </a:accent3>
      <a:accent4>
        <a:srgbClr val="00B3AA"/>
      </a:accent4>
      <a:accent5>
        <a:srgbClr val="00B3AA"/>
      </a:accent5>
      <a:accent6>
        <a:srgbClr val="00B3AA"/>
      </a:accent6>
      <a:hlink>
        <a:srgbClr val="00B3A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11562</TotalTime>
  <Words>573</Words>
  <Application>Microsoft Office PowerPoint</Application>
  <PresentationFormat>Affichage à l'écran (16:9)</PresentationFormat>
  <Paragraphs>102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7" baseType="lpstr">
      <vt:lpstr>Wingdings</vt:lpstr>
      <vt:lpstr>Barlow Semi Condensed Light</vt:lpstr>
      <vt:lpstr>Calibri</vt:lpstr>
      <vt:lpstr>Roboto Slab Light</vt:lpstr>
      <vt:lpstr>Arial</vt:lpstr>
      <vt:lpstr>Times New Roman</vt:lpstr>
      <vt:lpstr>Fira Sans Extra Condensed Medium</vt:lpstr>
      <vt:lpstr>Oswald Medium</vt:lpstr>
      <vt:lpstr>Oswald</vt:lpstr>
      <vt:lpstr>Barlow</vt:lpstr>
      <vt:lpstr>Barlow Semi Condensed</vt:lpstr>
      <vt:lpstr>Digital Company Newsletter by Slidesgo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COMPANY NEWSLETTER</dc:title>
  <dc:creator>Edwin Calderon</dc:creator>
  <cp:lastModifiedBy>Maria del Carmen</cp:lastModifiedBy>
  <cp:revision>81</cp:revision>
  <dcterms:modified xsi:type="dcterms:W3CDTF">2022-11-25T12:18:18Z</dcterms:modified>
</cp:coreProperties>
</file>