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24" d="100"/>
          <a:sy n="124" d="100"/>
        </p:scale>
        <p:origin x="7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4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61.svg"/><Relationship Id="rId4" Type="http://schemas.openxmlformats.org/officeDocument/2006/relationships/image" Target="../media/image57.sv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1.png"/><Relationship Id="rId21" Type="http://schemas.openxmlformats.org/officeDocument/2006/relationships/image" Target="../media/image26.sv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63.svg"/><Relationship Id="rId2" Type="http://schemas.openxmlformats.org/officeDocument/2006/relationships/notesSlide" Target="../notesSlides/notesSlide13.xml"/><Relationship Id="rId16" Type="http://schemas.openxmlformats.org/officeDocument/2006/relationships/image" Target="../media/image62.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50.svg"/><Relationship Id="rId10" Type="http://schemas.openxmlformats.org/officeDocument/2006/relationships/image" Target="../media/image45.svg"/><Relationship Id="rId19" Type="http://schemas.openxmlformats.org/officeDocument/2006/relationships/image" Target="../media/image64.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66.svg"/><Relationship Id="rId4" Type="http://schemas.openxmlformats.org/officeDocument/2006/relationships/image" Target="../media/image57.svg"/><Relationship Id="rId9"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67.png"/><Relationship Id="rId18" Type="http://schemas.openxmlformats.org/officeDocument/2006/relationships/image" Target="../media/image54.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53.png"/><Relationship Id="rId2" Type="http://schemas.openxmlformats.org/officeDocument/2006/relationships/notesSlide" Target="../notesSlides/notesSlide18.xml"/><Relationship Id="rId16" Type="http://schemas.openxmlformats.org/officeDocument/2006/relationships/image" Target="../media/image52.svg"/><Relationship Id="rId20"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51.png"/><Relationship Id="rId10" Type="http://schemas.openxmlformats.org/officeDocument/2006/relationships/image" Target="../media/image45.svg"/><Relationship Id="rId19" Type="http://schemas.openxmlformats.org/officeDocument/2006/relationships/image" Target="../media/image25.pn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68.sv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61.svg"/><Relationship Id="rId4" Type="http://schemas.openxmlformats.org/officeDocument/2006/relationships/image" Target="../media/image57.sv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67.png"/><Relationship Id="rId18" Type="http://schemas.openxmlformats.org/officeDocument/2006/relationships/image" Target="../media/image72.svg"/><Relationship Id="rId26" Type="http://schemas.openxmlformats.org/officeDocument/2006/relationships/image" Target="../media/image26.svg"/><Relationship Id="rId3" Type="http://schemas.openxmlformats.org/officeDocument/2006/relationships/image" Target="../media/image1.png"/><Relationship Id="rId21" Type="http://schemas.openxmlformats.org/officeDocument/2006/relationships/image" Target="../media/image75.sv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71.png"/><Relationship Id="rId25" Type="http://schemas.openxmlformats.org/officeDocument/2006/relationships/image" Target="../media/image25.png"/><Relationship Id="rId2" Type="http://schemas.openxmlformats.org/officeDocument/2006/relationships/notesSlide" Target="../notesSlides/notesSlide22.xml"/><Relationship Id="rId16" Type="http://schemas.openxmlformats.org/officeDocument/2006/relationships/image" Target="../media/image70.svg"/><Relationship Id="rId20"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24" Type="http://schemas.openxmlformats.org/officeDocument/2006/relationships/image" Target="../media/image78.svg"/><Relationship Id="rId5" Type="http://schemas.openxmlformats.org/officeDocument/2006/relationships/image" Target="../media/image3.png"/><Relationship Id="rId15" Type="http://schemas.openxmlformats.org/officeDocument/2006/relationships/image" Target="../media/image69.png"/><Relationship Id="rId23" Type="http://schemas.openxmlformats.org/officeDocument/2006/relationships/image" Target="../media/image77.svg"/><Relationship Id="rId10" Type="http://schemas.openxmlformats.org/officeDocument/2006/relationships/image" Target="../media/image45.svg"/><Relationship Id="rId19" Type="http://schemas.openxmlformats.org/officeDocument/2006/relationships/image" Target="../media/image73.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68.svg"/><Relationship Id="rId22" Type="http://schemas.openxmlformats.org/officeDocument/2006/relationships/image" Target="../media/image76.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1.png"/><Relationship Id="rId1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0.svg"/><Relationship Id="rId17" Type="http://schemas.openxmlformats.org/officeDocument/2006/relationships/image" Target="../media/image55.svg"/><Relationship Id="rId2" Type="http://schemas.openxmlformats.org/officeDocument/2006/relationships/notesSlide" Target="../notesSlides/notesSlide24.xml"/><Relationship Id="rId16" Type="http://schemas.openxmlformats.org/officeDocument/2006/relationships/image" Target="../media/image54.sv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79.png"/><Relationship Id="rId5" Type="http://schemas.openxmlformats.org/officeDocument/2006/relationships/image" Target="../media/image3.png"/><Relationship Id="rId15" Type="http://schemas.openxmlformats.org/officeDocument/2006/relationships/image" Target="../media/image53.png"/><Relationship Id="rId10" Type="http://schemas.openxmlformats.org/officeDocument/2006/relationships/image" Target="../media/image45.svg"/><Relationship Id="rId19"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52.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2.svg"/><Relationship Id="rId4" Type="http://schemas.openxmlformats.org/officeDocument/2006/relationships/image" Target="../media/image27.svg"/><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4.svg"/><Relationship Id="rId5" Type="http://schemas.openxmlformats.org/officeDocument/2006/relationships/image" Target="../media/image3.png"/><Relationship Id="rId10" Type="http://schemas.openxmlformats.org/officeDocument/2006/relationships/image" Target="../media/image87.svg"/><Relationship Id="rId4" Type="http://schemas.openxmlformats.org/officeDocument/2006/relationships/image" Target="../media/image83.svg"/><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8.svg"/><Relationship Id="rId5" Type="http://schemas.openxmlformats.org/officeDocument/2006/relationships/image" Target="../media/image3.png"/><Relationship Id="rId10" Type="http://schemas.openxmlformats.org/officeDocument/2006/relationships/image" Target="../media/image66.svg"/><Relationship Id="rId4" Type="http://schemas.openxmlformats.org/officeDocument/2006/relationships/image" Target="../media/image57.sv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9.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92.svg"/><Relationship Id="rId4" Type="http://schemas.openxmlformats.org/officeDocument/2006/relationships/image" Target="../media/image88.svg"/><Relationship Id="rId9" Type="http://schemas.openxmlformats.org/officeDocument/2006/relationships/image" Target="../media/image91.png"/></Relationships>
</file>

<file path=ppt/slides/_rels/slide3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66.svg"/><Relationship Id="rId4" Type="http://schemas.openxmlformats.org/officeDocument/2006/relationships/image" Target="../media/image57.svg"/><Relationship Id="rId9"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66.svg"/><Relationship Id="rId4" Type="http://schemas.openxmlformats.org/officeDocument/2006/relationships/image" Target="../media/image57.svg"/><Relationship Id="rId9" Type="http://schemas.openxmlformats.org/officeDocument/2006/relationships/image" Target="../media/image65.png"/></Relationships>
</file>

<file path=ppt/slides/_rels/slide3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8.svg"/><Relationship Id="rId5" Type="http://schemas.openxmlformats.org/officeDocument/2006/relationships/image" Target="../media/image3.png"/><Relationship Id="rId10" Type="http://schemas.openxmlformats.org/officeDocument/2006/relationships/image" Target="../media/image66.svg"/><Relationship Id="rId4" Type="http://schemas.openxmlformats.org/officeDocument/2006/relationships/image" Target="../media/image57.svg"/><Relationship Id="rId9"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94.svg"/><Relationship Id="rId4" Type="http://schemas.openxmlformats.org/officeDocument/2006/relationships/image" Target="../media/image19.svg"/><Relationship Id="rId9" Type="http://schemas.openxmlformats.org/officeDocument/2006/relationships/image" Target="../media/image93.png"/></Relationships>
</file>

<file path=ppt/slides/_rels/slide3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96.svg"/><Relationship Id="rId4" Type="http://schemas.openxmlformats.org/officeDocument/2006/relationships/image" Target="../media/image19.svg"/><Relationship Id="rId9" Type="http://schemas.openxmlformats.org/officeDocument/2006/relationships/image" Target="../media/image95.png"/></Relationships>
</file>

<file path=ppt/slides/_rels/slide3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98.svg"/><Relationship Id="rId4" Type="http://schemas.openxmlformats.org/officeDocument/2006/relationships/image" Target="../media/image57.svg"/><Relationship Id="rId9" Type="http://schemas.openxmlformats.org/officeDocument/2006/relationships/image" Target="../media/image97.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98.svg"/><Relationship Id="rId4" Type="http://schemas.openxmlformats.org/officeDocument/2006/relationships/image" Target="../media/image57.svg"/><Relationship Id="rId9" Type="http://schemas.openxmlformats.org/officeDocument/2006/relationships/image" Target="../media/image97.png"/></Relationships>
</file>

<file path=ppt/slides/_rels/slide4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100.svg"/><Relationship Id="rId4" Type="http://schemas.openxmlformats.org/officeDocument/2006/relationships/image" Target="../media/image19.svg"/><Relationship Id="rId9" Type="http://schemas.openxmlformats.org/officeDocument/2006/relationships/image" Target="../media/image99.png"/></Relationships>
</file>

<file path=ppt/slides/_rels/slide4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66.svg"/><Relationship Id="rId4" Type="http://schemas.openxmlformats.org/officeDocument/2006/relationships/image" Target="../media/image57.svg"/><Relationship Id="rId9" Type="http://schemas.openxmlformats.org/officeDocument/2006/relationships/image" Target="../media/image65.png"/></Relationships>
</file>

<file path=ppt/slides/_rels/slide4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8.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66.svg"/><Relationship Id="rId4" Type="http://schemas.openxmlformats.org/officeDocument/2006/relationships/image" Target="../media/image57.svg"/><Relationship Id="rId9" Type="http://schemas.openxmlformats.org/officeDocument/2006/relationships/image" Target="../media/image65.png"/></Relationships>
</file>

<file path=ppt/slides/_rels/slide4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16.svg"/></Relationships>
</file>

<file path=ppt/slides/_rels/slide4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svg"/><Relationship Id="rId18" Type="http://schemas.openxmlformats.org/officeDocument/2006/relationships/image" Target="../media/image38.svg"/><Relationship Id="rId3" Type="http://schemas.openxmlformats.org/officeDocument/2006/relationships/image" Target="../media/image1.png"/><Relationship Id="rId21" Type="http://schemas.openxmlformats.org/officeDocument/2006/relationships/image" Target="../media/image41.svg"/><Relationship Id="rId7" Type="http://schemas.openxmlformats.org/officeDocument/2006/relationships/image" Target="../media/image5.png"/><Relationship Id="rId12" Type="http://schemas.openxmlformats.org/officeDocument/2006/relationships/image" Target="../media/image33.svg"/><Relationship Id="rId17" Type="http://schemas.openxmlformats.org/officeDocument/2006/relationships/image" Target="../media/image37.png"/><Relationship Id="rId25" Type="http://schemas.openxmlformats.org/officeDocument/2006/relationships/image" Target="../media/image44.svg"/><Relationship Id="rId2" Type="http://schemas.openxmlformats.org/officeDocument/2006/relationships/notesSlide" Target="../notesSlides/notesSlide45.xml"/><Relationship Id="rId16" Type="http://schemas.openxmlformats.org/officeDocument/2006/relationships/image" Target="../media/image101.svg"/><Relationship Id="rId20" Type="http://schemas.openxmlformats.org/officeDocument/2006/relationships/image" Target="../media/image40.sv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32.png"/><Relationship Id="rId24"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36.svg"/><Relationship Id="rId23" Type="http://schemas.openxmlformats.org/officeDocument/2006/relationships/image" Target="../media/image102.svg"/><Relationship Id="rId10" Type="http://schemas.openxmlformats.org/officeDocument/2006/relationships/image" Target="../media/image31.svg"/><Relationship Id="rId19" Type="http://schemas.openxmlformats.org/officeDocument/2006/relationships/image" Target="../media/image39.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2.svg"/></Relationships>
</file>

<file path=ppt/slides/_rels/slide4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1.png"/><Relationship Id="rId21" Type="http://schemas.openxmlformats.org/officeDocument/2006/relationships/image" Target="../media/image26.sv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52.svg"/><Relationship Id="rId2" Type="http://schemas.openxmlformats.org/officeDocument/2006/relationships/notesSlide" Target="../notesSlides/notesSlide46.xml"/><Relationship Id="rId16" Type="http://schemas.openxmlformats.org/officeDocument/2006/relationships/image" Target="../media/image5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104.svg"/><Relationship Id="rId10" Type="http://schemas.openxmlformats.org/officeDocument/2006/relationships/image" Target="../media/image45.svg"/><Relationship Id="rId19" Type="http://schemas.openxmlformats.org/officeDocument/2006/relationships/image" Target="../media/image54.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103.png"/></Relationships>
</file>

<file path=ppt/slides/_rels/slide4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4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8.svg"/><Relationship Id="rId18" Type="http://schemas.openxmlformats.org/officeDocument/2006/relationships/image" Target="../media/image74.png"/><Relationship Id="rId3" Type="http://schemas.openxmlformats.org/officeDocument/2006/relationships/image" Target="../media/image1.png"/><Relationship Id="rId21" Type="http://schemas.openxmlformats.org/officeDocument/2006/relationships/image" Target="../media/image26.sv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63.svg"/><Relationship Id="rId2" Type="http://schemas.openxmlformats.org/officeDocument/2006/relationships/notesSlide" Target="../notesSlides/notesSlide48.xml"/><Relationship Id="rId16" Type="http://schemas.openxmlformats.org/officeDocument/2006/relationships/image" Target="../media/image62.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104.svg"/><Relationship Id="rId10" Type="http://schemas.openxmlformats.org/officeDocument/2006/relationships/image" Target="../media/image45.svg"/><Relationship Id="rId19" Type="http://schemas.openxmlformats.org/officeDocument/2006/relationships/image" Target="../media/image105.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103.png"/></Relationships>
</file>

<file path=ppt/slides/_rels/slide4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1.png"/><Relationship Id="rId21" Type="http://schemas.openxmlformats.org/officeDocument/2006/relationships/image" Target="../media/image26.sv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52.svg"/><Relationship Id="rId2" Type="http://schemas.openxmlformats.org/officeDocument/2006/relationships/notesSlide" Target="../notesSlides/notesSlide49.xml"/><Relationship Id="rId16" Type="http://schemas.openxmlformats.org/officeDocument/2006/relationships/image" Target="../media/image5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107.svg"/><Relationship Id="rId10" Type="http://schemas.openxmlformats.org/officeDocument/2006/relationships/image" Target="../media/image45.svg"/><Relationship Id="rId19" Type="http://schemas.openxmlformats.org/officeDocument/2006/relationships/image" Target="../media/image54.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106.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6.sv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png"/></Relationships>
</file>

<file path=ppt/slides/_rels/slide5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5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25.png"/></Relationships>
</file>

<file path=ppt/slides/_rels/slide5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8.svg"/><Relationship Id="rId18" Type="http://schemas.openxmlformats.org/officeDocument/2006/relationships/image" Target="../media/image71.png"/><Relationship Id="rId3" Type="http://schemas.openxmlformats.org/officeDocument/2006/relationships/image" Target="../media/image1.png"/><Relationship Id="rId21" Type="http://schemas.openxmlformats.org/officeDocument/2006/relationships/image" Target="../media/image26.sv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63.svg"/><Relationship Id="rId2" Type="http://schemas.openxmlformats.org/officeDocument/2006/relationships/notesSlide" Target="../notesSlides/notesSlide52.xml"/><Relationship Id="rId16" Type="http://schemas.openxmlformats.org/officeDocument/2006/relationships/image" Target="../media/image62.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107.svg"/><Relationship Id="rId10" Type="http://schemas.openxmlformats.org/officeDocument/2006/relationships/image" Target="../media/image45.svg"/><Relationship Id="rId19" Type="http://schemas.openxmlformats.org/officeDocument/2006/relationships/image" Target="../media/image108.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106.png"/></Relationships>
</file>

<file path=ppt/slides/_rels/slide5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10.svg"/><Relationship Id="rId1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9.png"/><Relationship Id="rId17" Type="http://schemas.openxmlformats.org/officeDocument/2006/relationships/image" Target="../media/image111.svg"/><Relationship Id="rId2" Type="http://schemas.openxmlformats.org/officeDocument/2006/relationships/notesSlide" Target="../notesSlides/notesSlide53.xml"/><Relationship Id="rId16"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52.svg"/><Relationship Id="rId10" Type="http://schemas.openxmlformats.org/officeDocument/2006/relationships/image" Target="../media/image45.svg"/><Relationship Id="rId19"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51.png"/></Relationships>
</file>

<file path=ppt/slides/_rels/slide5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10.svg"/><Relationship Id="rId1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9.png"/><Relationship Id="rId17" Type="http://schemas.openxmlformats.org/officeDocument/2006/relationships/image" Target="../media/image108.svg"/><Relationship Id="rId2" Type="http://schemas.openxmlformats.org/officeDocument/2006/relationships/notesSlide" Target="../notesSlides/notesSlide54.xml"/><Relationship Id="rId16"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63.svg"/><Relationship Id="rId10" Type="http://schemas.openxmlformats.org/officeDocument/2006/relationships/image" Target="../media/image45.svg"/><Relationship Id="rId19" Type="http://schemas.openxmlformats.org/officeDocument/2006/relationships/image" Target="../media/image26.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62.png"/></Relationships>
</file>

<file path=ppt/slides/_rels/slide5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3.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svg"/><Relationship Id="rId18" Type="http://schemas.openxmlformats.org/officeDocument/2006/relationships/image" Target="../media/image39.svg"/><Relationship Id="rId3" Type="http://schemas.openxmlformats.org/officeDocument/2006/relationships/image" Target="../media/image1.png"/><Relationship Id="rId21" Type="http://schemas.openxmlformats.org/officeDocument/2006/relationships/image" Target="../media/image42.svg"/><Relationship Id="rId7" Type="http://schemas.openxmlformats.org/officeDocument/2006/relationships/image" Target="../media/image5.pn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notesSlide" Target="../notesSlides/notesSlide7.xml"/><Relationship Id="rId16" Type="http://schemas.openxmlformats.org/officeDocument/2006/relationships/image" Target="../media/image37.png"/><Relationship Id="rId20" Type="http://schemas.openxmlformats.org/officeDocument/2006/relationships/image" Target="../media/image41.sv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32.png"/><Relationship Id="rId5" Type="http://schemas.openxmlformats.org/officeDocument/2006/relationships/image" Target="../media/image3.png"/><Relationship Id="rId15" Type="http://schemas.openxmlformats.org/officeDocument/2006/relationships/image" Target="../media/image36.svg"/><Relationship Id="rId23" Type="http://schemas.openxmlformats.org/officeDocument/2006/relationships/image" Target="../media/image44.svg"/><Relationship Id="rId10" Type="http://schemas.openxmlformats.org/officeDocument/2006/relationships/image" Target="../media/image31.svg"/><Relationship Id="rId19" Type="http://schemas.openxmlformats.org/officeDocument/2006/relationships/image" Target="../media/image40.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image" Target="../media/image5.png"/><Relationship Id="rId12" Type="http://schemas.openxmlformats.org/officeDocument/2006/relationships/image" Target="../media/image47.svg"/><Relationship Id="rId17" Type="http://schemas.openxmlformats.org/officeDocument/2006/relationships/image" Target="../media/image52.svg"/><Relationship Id="rId2" Type="http://schemas.openxmlformats.org/officeDocument/2006/relationships/notesSlide" Target="../notesSlides/notesSlide8.xml"/><Relationship Id="rId16" Type="http://schemas.openxmlformats.org/officeDocument/2006/relationships/image" Target="../media/image51.png"/><Relationship Id="rId20" Type="http://schemas.openxmlformats.org/officeDocument/2006/relationships/image" Target="../media/image55.sv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46.svg"/><Relationship Id="rId5" Type="http://schemas.openxmlformats.org/officeDocument/2006/relationships/image" Target="../media/image3.png"/><Relationship Id="rId15" Type="http://schemas.openxmlformats.org/officeDocument/2006/relationships/image" Target="../media/image50.svg"/><Relationship Id="rId10" Type="http://schemas.openxmlformats.org/officeDocument/2006/relationships/image" Target="../media/image45.svg"/><Relationship Id="rId19" Type="http://schemas.openxmlformats.org/officeDocument/2006/relationships/image" Target="../media/image54.svg"/><Relationship Id="rId4" Type="http://schemas.openxmlformats.org/officeDocument/2006/relationships/image" Target="../media/image27.svg"/><Relationship Id="rId9" Type="http://schemas.openxmlformats.org/officeDocument/2006/relationships/image" Target="../media/image37.png"/><Relationship Id="rId14" Type="http://schemas.openxmlformats.org/officeDocument/2006/relationships/image" Target="../media/image49.png"/><Relationship Id="rId22"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26.sv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7.sv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6622" y="532352"/>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2326" y="983437"/>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02152" y="1702499"/>
            <a:ext cx="2011680" cy="1754448"/>
          </a:xfrm>
          <a:prstGeom prst="rect">
            <a:avLst/>
          </a:prstGeom>
        </p:spPr>
      </p:pic>
      <p:sp>
        <p:nvSpPr>
          <p:cNvPr id="6" name="Text 1"/>
          <p:cNvSpPr/>
          <p:nvPr/>
        </p:nvSpPr>
        <p:spPr>
          <a:xfrm>
            <a:off x="1574597" y="1501902"/>
            <a:ext cx="6035040" cy="2160270"/>
          </a:xfrm>
          <a:prstGeom prst="rect">
            <a:avLst/>
          </a:prstGeom>
          <a:noFill/>
          <a:ln/>
        </p:spPr>
        <p:txBody>
          <a:bodyPr wrap="square" lIns="0" tIns="0" rIns="0" bIns="0" rtlCol="0" anchor="t">
            <a:normAutofit/>
          </a:bodyPr>
          <a:lstStyle/>
          <a:p>
            <a:pPr marL="0" indent="0" algn="l">
              <a:lnSpc>
                <a:spcPts val="7919"/>
              </a:lnSpc>
              <a:buNone/>
            </a:pPr>
            <a:r>
              <a:rPr lang="en-US" sz="6091" b="1" dirty="0">
                <a:solidFill>
                  <a:srgbClr val="FFFFFF"/>
                </a:solidFill>
                <a:latin typeface="Arial" pitchFamily="34" charset="0"/>
                <a:ea typeface="Arial" pitchFamily="34" charset="-122"/>
                <a:cs typeface="Arial" pitchFamily="34" charset="-120"/>
              </a:rPr>
              <a:t>Transformation PAPCAR</a:t>
            </a:r>
            <a:endParaRPr lang="en-US" sz="609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757123"/>
            <a:ext cx="7772400" cy="3651885"/>
          </a:xfrm>
          <a:prstGeom prst="rect">
            <a:avLst/>
          </a:prstGeom>
          <a:noFill/>
          <a:ln/>
        </p:spPr>
        <p:txBody>
          <a:bodyPr wrap="square" lIns="0" tIns="0" rIns="0" bIns="0" rtlCol="0" anchor="t">
            <a:normAutofit/>
          </a:bodyPr>
          <a:lstStyle/>
          <a:p>
            <a:pPr marL="0" indent="0" algn="l">
              <a:lnSpc>
                <a:spcPts val="3837"/>
              </a:lnSpc>
              <a:buNone/>
            </a:pPr>
            <a:r>
              <a:rPr lang="en-US" sz="2741" b="1" dirty="0">
                <a:solidFill>
                  <a:srgbClr val="FFFFFF"/>
                </a:solidFill>
                <a:latin typeface="Arial" pitchFamily="34" charset="0"/>
                <a:ea typeface="Arial" pitchFamily="34" charset="-122"/>
                <a:cs typeface="Arial" pitchFamily="34" charset="-120"/>
              </a:rPr>
              <a:t>Depuis quelques années, PAPCAR est confronté à deux principaux concurrents en progression constante, adoptant des approches de vente plus agressives, bâties sur la notoriété de sa marque pour l'un d'entre eux, sur des prix plus bas pour l'autre </a:t>
            </a:r>
            <a:endParaRPr lang="en-US" sz="2741"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77240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Depuis quelques années, P...</a:t>
            </a:r>
            <a:endParaRPr lang="en-US" sz="4188" dirty="0"/>
          </a:p>
        </p:txBody>
      </p:sp>
      <p:sp>
        <p:nvSpPr>
          <p:cNvPr id="7" name="Text 2"/>
          <p:cNvSpPr/>
          <p:nvPr/>
        </p:nvSpPr>
        <p:spPr>
          <a:xfrm>
            <a:off x="1057046" y="1789938"/>
            <a:ext cx="7315200" cy="874395"/>
          </a:xfrm>
          <a:prstGeom prst="rect">
            <a:avLst/>
          </a:prstGeom>
          <a:noFill/>
          <a:ln/>
        </p:spPr>
        <p:txBody>
          <a:bodyPr wrap="square" lIns="0" tIns="0" rIns="0" bIns="0" rtlCol="0" anchor="t">
            <a:normAutofit/>
          </a:bodyPr>
          <a:lstStyle/>
          <a:p>
            <a:pPr marL="0" indent="0" algn="l">
              <a:lnSpc>
                <a:spcPts val="3198"/>
              </a:lnSpc>
              <a:buNone/>
            </a:pPr>
            <a:r>
              <a:rPr lang="en-US" sz="2284" b="1" dirty="0">
                <a:solidFill>
                  <a:srgbClr val="FFFFFF"/>
                </a:solidFill>
                <a:latin typeface="Arial" pitchFamily="34" charset="0"/>
                <a:ea typeface="Arial" pitchFamily="34" charset="-122"/>
                <a:cs typeface="Arial" pitchFamily="34" charset="-120"/>
              </a:rPr>
              <a:t>Un distributeur représentant en France les principales marques britanniques et américaines,</a:t>
            </a:r>
            <a:endParaRPr lang="en-US" sz="2284" dirty="0"/>
          </a:p>
        </p:txBody>
      </p:sp>
      <p:sp>
        <p:nvSpPr>
          <p:cNvPr id="8" name="Text 3"/>
          <p:cNvSpPr/>
          <p:nvPr/>
        </p:nvSpPr>
        <p:spPr>
          <a:xfrm>
            <a:off x="1057046" y="2962656"/>
            <a:ext cx="7315200" cy="874395"/>
          </a:xfrm>
          <a:prstGeom prst="rect">
            <a:avLst/>
          </a:prstGeom>
          <a:noFill/>
          <a:ln/>
        </p:spPr>
        <p:txBody>
          <a:bodyPr wrap="square" lIns="0" tIns="0" rIns="0" bIns="0" rtlCol="0" anchor="t">
            <a:normAutofit/>
          </a:bodyPr>
          <a:lstStyle/>
          <a:p>
            <a:pPr marL="0" indent="0" algn="l">
              <a:lnSpc>
                <a:spcPts val="3198"/>
              </a:lnSpc>
              <a:buNone/>
            </a:pPr>
            <a:r>
              <a:rPr lang="en-US" sz="2284" b="1" dirty="0">
                <a:solidFill>
                  <a:srgbClr val="FFFFFF"/>
                </a:solidFill>
                <a:latin typeface="Arial" pitchFamily="34" charset="0"/>
                <a:ea typeface="Arial" pitchFamily="34" charset="-122"/>
                <a:cs typeface="Arial" pitchFamily="34" charset="-120"/>
              </a:rPr>
              <a:t>Une filiale d'une société néerlandaise récemment implantée en France, qui distribue des produits ...</a:t>
            </a:r>
            <a:endParaRPr lang="en-US" sz="2284" dirty="0"/>
          </a:p>
        </p:txBody>
      </p:sp>
      <p:pic>
        <p:nvPicPr>
          <p:cNvPr id="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48133" cy="432054"/>
          </a:xfrm>
          <a:prstGeom prst="rect">
            <a:avLst/>
          </a:prstGeom>
        </p:spPr>
      </p:pic>
      <p:pic>
        <p:nvPicPr>
          <p:cNvPr id="10"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962656"/>
            <a:ext cx="148133" cy="432054"/>
          </a:xfrm>
          <a:prstGeom prst="rect">
            <a:avLst/>
          </a:prstGeom>
        </p:spPr>
      </p:pic>
      <p:sp>
        <p:nvSpPr>
          <p:cNvPr id="11" name="Text 4"/>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12" name="Image 5"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11403" y="642938"/>
            <a:ext cx="7772400" cy="457771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Une filiale d'une société néerlandaise récemment implantée en France, qui distribue des produits de base sur un marché devenu de plus en plus attractif du fait de la consommation croissante des entreprises.</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6634886" y="-6811023"/>
            <a:ext cx="228600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Contexte</a:t>
            </a:r>
            <a:endParaRPr lang="en-US" sz="3807" dirty="0"/>
          </a:p>
        </p:txBody>
      </p:sp>
      <p:sp>
        <p:nvSpPr>
          <p:cNvPr id="7" name="Text 2"/>
          <p:cNvSpPr/>
          <p:nvPr/>
        </p:nvSpPr>
        <p:spPr>
          <a:xfrm>
            <a:off x="703174" y="2812980"/>
            <a:ext cx="72237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Une opportunité de discuss...</a:t>
            </a:r>
            <a:endParaRPr lang="en-US" sz="3807" dirty="0"/>
          </a:p>
        </p:txBody>
      </p:sp>
      <p:sp>
        <p:nvSpPr>
          <p:cNvPr id="8" name="Text 3"/>
          <p:cNvSpPr/>
          <p:nvPr/>
        </p:nvSpPr>
        <p:spPr>
          <a:xfrm>
            <a:off x="10990174" y="-6811023"/>
            <a:ext cx="6949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Présentation des problèmes</a:t>
            </a:r>
            <a:endParaRPr lang="en-US" sz="3807" dirty="0"/>
          </a:p>
        </p:txBody>
      </p:sp>
      <p:sp>
        <p:nvSpPr>
          <p:cNvPr id="9" name="Text 4"/>
          <p:cNvSpPr/>
          <p:nvPr/>
        </p:nvSpPr>
        <p:spPr>
          <a:xfrm>
            <a:off x="18328234" y="2812980"/>
            <a:ext cx="713232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Après des débats... entre le...</a:t>
            </a:r>
            <a:endParaRPr lang="en-US" sz="3807"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42939" y="-1721529"/>
            <a:ext cx="114300" cy="114186"/>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1195121" y="-1721529"/>
            <a:ext cx="114300" cy="114186"/>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1482121" y="-1721529"/>
            <a:ext cx="114300" cy="114186"/>
          </a:xfrm>
          <a:prstGeom prst="rect">
            <a:avLst/>
          </a:prstGeom>
        </p:spPr>
      </p:pic>
      <p:pic>
        <p:nvPicPr>
          <p:cNvPr id="13" name="Image 6"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18819266" y="-1721529"/>
            <a:ext cx="114300" cy="114186"/>
          </a:xfrm>
          <a:prstGeom prst="rect">
            <a:avLst/>
          </a:prstGeom>
        </p:spPr>
      </p:pic>
      <p:pic>
        <p:nvPicPr>
          <p:cNvPr id="14" name="Image 7"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38060" y="-1681410"/>
            <a:ext cx="32786726" cy="34461"/>
          </a:xfrm>
          <a:prstGeom prst="rect">
            <a:avLst/>
          </a:prstGeom>
        </p:spPr>
      </p:pic>
      <p:pic>
        <p:nvPicPr>
          <p:cNvPr id="15" name="Image 8"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0841" y="-1667523"/>
            <a:ext cx="22860" cy="4114800"/>
          </a:xfrm>
          <a:prstGeom prst="rect">
            <a:avLst/>
          </a:prstGeom>
        </p:spPr>
      </p:pic>
      <p:pic>
        <p:nvPicPr>
          <p:cNvPr id="16" name="Image 9"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07262" y="1693240"/>
            <a:ext cx="283464" cy="400164"/>
          </a:xfrm>
          <a:prstGeom prst="rect">
            <a:avLst/>
          </a:prstGeom>
        </p:spPr>
      </p:pic>
      <p:sp>
        <p:nvSpPr>
          <p:cNvPr id="17" name="Text 5"/>
          <p:cNvSpPr/>
          <p:nvPr/>
        </p:nvSpPr>
        <p:spPr>
          <a:xfrm>
            <a:off x="1858061" y="1693240"/>
            <a:ext cx="667512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Préoccupé par cette situation, le PDG de PAPC...</a:t>
            </a:r>
            <a:endParaRPr lang="en-US" sz="2115" dirty="0"/>
          </a:p>
        </p:txBody>
      </p:sp>
      <p:sp>
        <p:nvSpPr>
          <p:cNvPr id="18" name="Text 6"/>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19" name="Image 10"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6946" y="388849"/>
            <a:ext cx="256946" cy="226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865937" y="951548"/>
            <a:ext cx="7498080" cy="324040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Préoccupé par cette situation, le PDG de PAPCAR saisit l'occasion d'un voyage en bateau avec deux de ses amis pour résoudre le problème de manière informelle.</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77240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Préoccupé par cette situati...</a:t>
            </a:r>
            <a:endParaRPr lang="en-US" sz="4188" dirty="0"/>
          </a:p>
        </p:txBody>
      </p:sp>
      <p:sp>
        <p:nvSpPr>
          <p:cNvPr id="7" name="Text 2"/>
          <p:cNvSpPr/>
          <p:nvPr/>
        </p:nvSpPr>
        <p:spPr>
          <a:xfrm>
            <a:off x="1106424" y="1789938"/>
            <a:ext cx="7406640" cy="118300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Son premier ami est le chef d'une société de conseil agissant dans le ...</a:t>
            </a:r>
            <a:endParaRPr lang="en-US" sz="3046" dirty="0"/>
          </a:p>
        </p:txBody>
      </p:sp>
      <p:sp>
        <p:nvSpPr>
          <p:cNvPr id="8" name="Text 3"/>
          <p:cNvSpPr/>
          <p:nvPr/>
        </p:nvSpPr>
        <p:spPr>
          <a:xfrm>
            <a:off x="1106424" y="3250692"/>
            <a:ext cx="7315200" cy="118300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Le second est le responsable d’une société de services active dans le d...</a:t>
            </a:r>
            <a:endParaRPr lang="en-US" sz="3046" dirty="0"/>
          </a:p>
        </p:txBody>
      </p:sp>
      <p:pic>
        <p:nvPicPr>
          <p:cNvPr id="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97510" cy="576072"/>
          </a:xfrm>
          <a:prstGeom prst="rect">
            <a:avLst/>
          </a:prstGeom>
        </p:spPr>
      </p:pic>
      <p:pic>
        <p:nvPicPr>
          <p:cNvPr id="10"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250692"/>
            <a:ext cx="197510" cy="576072"/>
          </a:xfrm>
          <a:prstGeom prst="rect">
            <a:avLst/>
          </a:prstGeom>
        </p:spPr>
      </p:pic>
      <p:sp>
        <p:nvSpPr>
          <p:cNvPr id="11" name="Text 4"/>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12" name="Image 5"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11403" y="1275588"/>
            <a:ext cx="7772400" cy="262318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Son premier ami est le chef d'une société de conseil agissant dans le domaine de la gestion des entreprises</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802843" y="1275588"/>
            <a:ext cx="7589520" cy="262318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Le second est le responsable d’une société de services active dans le domaine des technologies de l’information.</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1661865"/>
            <a:ext cx="6949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Présentation des problèmes</a:t>
            </a:r>
            <a:endParaRPr lang="en-US" sz="3807" dirty="0"/>
          </a:p>
        </p:txBody>
      </p:sp>
      <p:sp>
        <p:nvSpPr>
          <p:cNvPr id="7" name="Text 2"/>
          <p:cNvSpPr/>
          <p:nvPr/>
        </p:nvSpPr>
        <p:spPr>
          <a:xfrm>
            <a:off x="8041234" y="11285868"/>
            <a:ext cx="713232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Après des débats... entre le...</a:t>
            </a:r>
            <a:endParaRPr lang="en-US" sz="3807" dirty="0"/>
          </a:p>
        </p:txBody>
      </p:sp>
      <p:sp>
        <p:nvSpPr>
          <p:cNvPr id="8" name="Text 3"/>
          <p:cNvSpPr/>
          <p:nvPr/>
        </p:nvSpPr>
        <p:spPr>
          <a:xfrm>
            <a:off x="18328234" y="1661865"/>
            <a:ext cx="26517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Après celà</a:t>
            </a:r>
            <a:endParaRPr lang="en-US" sz="3807" dirty="0"/>
          </a:p>
        </p:txBody>
      </p:sp>
      <p:pic>
        <p:nvPicPr>
          <p:cNvPr id="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121" y="6750844"/>
            <a:ext cx="114300" cy="114186"/>
          </a:xfrm>
          <a:prstGeom prst="rect">
            <a:avLst/>
          </a:prstGeom>
        </p:spPr>
      </p:pic>
      <p:pic>
        <p:nvPicPr>
          <p:cNvPr id="10"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8532266" y="6750844"/>
            <a:ext cx="114300" cy="114186"/>
          </a:xfrm>
          <a:prstGeom prst="rect">
            <a:avLst/>
          </a:prstGeom>
        </p:spPr>
      </p:pic>
      <p:pic>
        <p:nvPicPr>
          <p:cNvPr id="11"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8819266" y="6750844"/>
            <a:ext cx="114300" cy="114186"/>
          </a:xfrm>
          <a:prstGeom prst="rect">
            <a:avLst/>
          </a:prstGeom>
        </p:spPr>
      </p:pic>
      <p:pic>
        <p:nvPicPr>
          <p:cNvPr id="12" name="Image 6"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6790963"/>
            <a:ext cx="20934274" cy="34461"/>
          </a:xfrm>
          <a:prstGeom prst="rect">
            <a:avLst/>
          </a:prstGeom>
        </p:spPr>
      </p:pic>
      <p:pic>
        <p:nvPicPr>
          <p:cNvPr id="13" name="Image 7"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0841" y="2696223"/>
            <a:ext cx="22860" cy="4114800"/>
          </a:xfrm>
          <a:prstGeom prst="rect">
            <a:avLst/>
          </a:prstGeom>
        </p:spPr>
      </p:pic>
      <p:pic>
        <p:nvPicPr>
          <p:cNvPr id="14" name="Image 8"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07262" y="3050610"/>
            <a:ext cx="283464" cy="400164"/>
          </a:xfrm>
          <a:prstGeom prst="rect">
            <a:avLst/>
          </a:prstGeom>
        </p:spPr>
      </p:pic>
      <p:sp>
        <p:nvSpPr>
          <p:cNvPr id="15" name="Text 4"/>
          <p:cNvSpPr/>
          <p:nvPr/>
        </p:nvSpPr>
        <p:spPr>
          <a:xfrm>
            <a:off x="1858061" y="3050610"/>
            <a:ext cx="667512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Le PDG présente un résumé de l’organisation e...</a:t>
            </a:r>
            <a:endParaRPr lang="en-US" sz="2115" dirty="0"/>
          </a:p>
        </p:txBody>
      </p:sp>
      <p:sp>
        <p:nvSpPr>
          <p:cNvPr id="16" name="Text 5"/>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17" name="Image 9" descr="preencoded.png"/>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6946" y="388849"/>
            <a:ext cx="256946" cy="226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1034186" y="1275588"/>
            <a:ext cx="7132320" cy="262318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Le PDG présente un résumé de l’organisation et des principales activités de PAPCAR, présenté dans «le cas PAPCAR» :</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502920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222" y="522065"/>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4070" y="937146"/>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9616" y="1702499"/>
            <a:ext cx="2011680" cy="1754448"/>
          </a:xfrm>
          <a:prstGeom prst="rect">
            <a:avLst/>
          </a:prstGeom>
        </p:spPr>
      </p:pic>
      <p:sp>
        <p:nvSpPr>
          <p:cNvPr id="6" name="Text 1"/>
          <p:cNvSpPr/>
          <p:nvPr/>
        </p:nvSpPr>
        <p:spPr>
          <a:xfrm>
            <a:off x="807415" y="1836230"/>
            <a:ext cx="3474720" cy="1491615"/>
          </a:xfrm>
          <a:prstGeom prst="rect">
            <a:avLst/>
          </a:prstGeom>
          <a:noFill/>
          <a:ln/>
        </p:spPr>
        <p:txBody>
          <a:bodyPr wrap="square" lIns="0" tIns="0" rIns="0" bIns="0" rtlCol="0" anchor="t">
            <a:normAutofit/>
          </a:bodyPr>
          <a:lstStyle/>
          <a:p>
            <a:pPr marL="0" indent="0" algn="ctr">
              <a:lnSpc>
                <a:spcPts val="5444"/>
              </a:lnSpc>
              <a:buNone/>
            </a:pPr>
            <a:r>
              <a:rPr lang="en-US" sz="4188" b="1" dirty="0">
                <a:solidFill>
                  <a:srgbClr val="FFFFFF"/>
                </a:solidFill>
                <a:latin typeface="Arial" pitchFamily="34" charset="0"/>
                <a:ea typeface="Arial" pitchFamily="34" charset="-122"/>
                <a:cs typeface="Arial" pitchFamily="34" charset="-120"/>
              </a:rPr>
              <a:t>Transformation PAPCAR</a:t>
            </a:r>
            <a:endParaRPr lang="en-US" sz="4188" dirty="0"/>
          </a:p>
        </p:txBody>
      </p:sp>
      <p:sp>
        <p:nvSpPr>
          <p:cNvPr id="7" name="Text 2"/>
          <p:cNvSpPr/>
          <p:nvPr/>
        </p:nvSpPr>
        <p:spPr>
          <a:xfrm>
            <a:off x="5362956" y="642938"/>
            <a:ext cx="246888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Qui suis je ?</a:t>
            </a:r>
            <a:endParaRPr lang="en-US" sz="3046" dirty="0"/>
          </a:p>
        </p:txBody>
      </p:sp>
      <p:sp>
        <p:nvSpPr>
          <p:cNvPr id="8" name="Text 3"/>
          <p:cNvSpPr/>
          <p:nvPr/>
        </p:nvSpPr>
        <p:spPr>
          <a:xfrm>
            <a:off x="5362956" y="1463326"/>
            <a:ext cx="17373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PAPCAR</a:t>
            </a:r>
            <a:endParaRPr lang="en-US" sz="3046" dirty="0"/>
          </a:p>
        </p:txBody>
      </p:sp>
      <p:sp>
        <p:nvSpPr>
          <p:cNvPr id="9" name="Text 4"/>
          <p:cNvSpPr/>
          <p:nvPr/>
        </p:nvSpPr>
        <p:spPr>
          <a:xfrm>
            <a:off x="5362956" y="2283714"/>
            <a:ext cx="31089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Qui êtes vous ?</a:t>
            </a:r>
            <a:endParaRPr lang="en-US" sz="3046" dirty="0"/>
          </a:p>
        </p:txBody>
      </p:sp>
      <p:sp>
        <p:nvSpPr>
          <p:cNvPr id="10" name="Text 5"/>
          <p:cNvSpPr/>
          <p:nvPr/>
        </p:nvSpPr>
        <p:spPr>
          <a:xfrm>
            <a:off x="5362956" y="3104102"/>
            <a:ext cx="237744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Ressources</a:t>
            </a:r>
            <a:endParaRPr lang="en-US" sz="3046" dirty="0"/>
          </a:p>
        </p:txBody>
      </p:sp>
      <p:sp>
        <p:nvSpPr>
          <p:cNvPr id="11" name="Text 6"/>
          <p:cNvSpPr/>
          <p:nvPr/>
        </p:nvSpPr>
        <p:spPr>
          <a:xfrm>
            <a:off x="5362956" y="3924491"/>
            <a:ext cx="2194560" cy="118300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Cahier des charges</a:t>
            </a:r>
            <a:endParaRPr lang="en-US" sz="3046" dirty="0"/>
          </a:p>
        </p:txBody>
      </p:sp>
      <p:sp>
        <p:nvSpPr>
          <p:cNvPr id="12" name="Text 7"/>
          <p:cNvSpPr/>
          <p:nvPr/>
        </p:nvSpPr>
        <p:spPr>
          <a:xfrm>
            <a:off x="5362956" y="5320951"/>
            <a:ext cx="192024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Roadmap</a:t>
            </a:r>
            <a:endParaRPr lang="en-US" sz="3046"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62956" y="1219010"/>
            <a:ext cx="3431743" cy="244316"/>
          </a:xfrm>
          <a:prstGeom prst="rect">
            <a:avLst/>
          </a:prstGeom>
        </p:spPr>
      </p:pic>
      <p:pic>
        <p:nvPicPr>
          <p:cNvPr id="14"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5362956" y="2039398"/>
            <a:ext cx="3431743" cy="244316"/>
          </a:xfrm>
          <a:prstGeom prst="rect">
            <a:avLst/>
          </a:prstGeom>
        </p:spPr>
      </p:pic>
      <p:pic>
        <p:nvPicPr>
          <p:cNvPr id="15"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5362956" y="2859786"/>
            <a:ext cx="3431743" cy="244316"/>
          </a:xfrm>
          <a:prstGeom prst="rect">
            <a:avLst/>
          </a:prstGeom>
        </p:spPr>
      </p:pic>
      <p:pic>
        <p:nvPicPr>
          <p:cNvPr id="16" name="Image 6"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5362956" y="3680174"/>
            <a:ext cx="3431743" cy="244316"/>
          </a:xfrm>
          <a:prstGeom prst="rect">
            <a:avLst/>
          </a:prstGeom>
        </p:spPr>
      </p:pic>
      <p:pic>
        <p:nvPicPr>
          <p:cNvPr id="17" name="Image 7" descr="preencoded.png"/>
          <p:cNvPicPr>
            <a:picLocks noChangeAspect="1"/>
          </p:cNvPicPr>
          <p:nvPr/>
        </p:nvPicPr>
        <p:blipFill>
          <a:blip r:embed="rId9">
            <a:extLst>
              <a:ext uri="{96DAC541-7B7A-43D3-8B79-37D633B846F1}">
                <asvg:svgBlip xmlns:asvg="http://schemas.microsoft.com/office/drawing/2016/SVG/main" r:embed="rId14"/>
              </a:ext>
            </a:extLst>
          </a:blip>
          <a:stretch>
            <a:fillRect/>
          </a:stretch>
        </p:blipFill>
        <p:spPr>
          <a:xfrm>
            <a:off x="5362956" y="5076635"/>
            <a:ext cx="3431743" cy="2443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77240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Le PDG présente un résum...</a:t>
            </a:r>
            <a:endParaRPr lang="en-US" sz="4188" dirty="0"/>
          </a:p>
        </p:txBody>
      </p:sp>
      <p:sp>
        <p:nvSpPr>
          <p:cNvPr id="7" name="Text 2"/>
          <p:cNvSpPr/>
          <p:nvPr/>
        </p:nvSpPr>
        <p:spPr>
          <a:xfrm>
            <a:off x="1057046" y="1789938"/>
            <a:ext cx="7406640" cy="874395"/>
          </a:xfrm>
          <a:prstGeom prst="rect">
            <a:avLst/>
          </a:prstGeom>
          <a:noFill/>
          <a:ln/>
        </p:spPr>
        <p:txBody>
          <a:bodyPr wrap="square" lIns="0" tIns="0" rIns="0" bIns="0" rtlCol="0" anchor="t">
            <a:normAutofit/>
          </a:bodyPr>
          <a:lstStyle/>
          <a:p>
            <a:pPr marL="0" indent="0" algn="l">
              <a:lnSpc>
                <a:spcPts val="3198"/>
              </a:lnSpc>
              <a:buNone/>
            </a:pPr>
            <a:r>
              <a:rPr lang="en-US" sz="2284" b="1" dirty="0">
                <a:solidFill>
                  <a:srgbClr val="FFFFFF"/>
                </a:solidFill>
                <a:latin typeface="Arial" pitchFamily="34" charset="0"/>
                <a:ea typeface="Arial" pitchFamily="34" charset="-122"/>
                <a:cs typeface="Arial" pitchFamily="34" charset="-120"/>
              </a:rPr>
              <a:t>La procédure de bout en bout « de la commande à la livraison »</a:t>
            </a:r>
            <a:endParaRPr lang="en-US" sz="2284" dirty="0"/>
          </a:p>
        </p:txBody>
      </p:sp>
      <p:sp>
        <p:nvSpPr>
          <p:cNvPr id="8" name="Text 3"/>
          <p:cNvSpPr/>
          <p:nvPr/>
        </p:nvSpPr>
        <p:spPr>
          <a:xfrm>
            <a:off x="1057046" y="2962656"/>
            <a:ext cx="7406640" cy="1337310"/>
          </a:xfrm>
          <a:prstGeom prst="rect">
            <a:avLst/>
          </a:prstGeom>
          <a:noFill/>
          <a:ln/>
        </p:spPr>
        <p:txBody>
          <a:bodyPr wrap="square" lIns="0" tIns="0" rIns="0" bIns="0" rtlCol="0" anchor="t">
            <a:normAutofit/>
          </a:bodyPr>
          <a:lstStyle/>
          <a:p>
            <a:pPr marL="0" indent="0" algn="l">
              <a:lnSpc>
                <a:spcPts val="3198"/>
              </a:lnSpc>
              <a:buNone/>
            </a:pPr>
            <a:r>
              <a:rPr lang="en-US" sz="2284" b="1" dirty="0">
                <a:solidFill>
                  <a:srgbClr val="FFFFFF"/>
                </a:solidFill>
                <a:latin typeface="Arial" pitchFamily="34" charset="0"/>
                <a:ea typeface="Arial" pitchFamily="34" charset="-122"/>
                <a:cs typeface="Arial" pitchFamily="34" charset="-120"/>
              </a:rPr>
              <a:t>L'accent mis sur la production et la logistique (saisie des commandes - production - expédition - livraison)</a:t>
            </a:r>
            <a:endParaRPr lang="en-US" sz="2284" dirty="0"/>
          </a:p>
        </p:txBody>
      </p:sp>
      <p:sp>
        <p:nvSpPr>
          <p:cNvPr id="9" name="Text 4"/>
          <p:cNvSpPr/>
          <p:nvPr/>
        </p:nvSpPr>
        <p:spPr>
          <a:xfrm>
            <a:off x="1057046" y="4567428"/>
            <a:ext cx="6309360" cy="1337310"/>
          </a:xfrm>
          <a:prstGeom prst="rect">
            <a:avLst/>
          </a:prstGeom>
          <a:noFill/>
          <a:ln/>
        </p:spPr>
        <p:txBody>
          <a:bodyPr wrap="square" lIns="0" tIns="0" rIns="0" bIns="0" rtlCol="0" anchor="t">
            <a:normAutofit/>
          </a:bodyPr>
          <a:lstStyle/>
          <a:p>
            <a:pPr marL="0" indent="0" algn="l">
              <a:lnSpc>
                <a:spcPts val="3198"/>
              </a:lnSpc>
              <a:buNone/>
            </a:pPr>
            <a:r>
              <a:rPr lang="en-US" sz="2284" b="1" dirty="0">
                <a:solidFill>
                  <a:srgbClr val="FFFFFF"/>
                </a:solidFill>
                <a:latin typeface="Arial" pitchFamily="34" charset="0"/>
                <a:ea typeface="Arial" pitchFamily="34" charset="-122"/>
                <a:cs typeface="Arial" pitchFamily="34" charset="-120"/>
              </a:rPr>
              <a:t>Le système d'information distribué entre la production et les ventes et le système de reporting opérationnel</a:t>
            </a:r>
            <a:endParaRPr lang="en-US" sz="2284"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48133" cy="432054"/>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962656"/>
            <a:ext cx="148133" cy="432054"/>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4567428"/>
            <a:ext cx="148133" cy="432054"/>
          </a:xfrm>
          <a:prstGeom prst="rect">
            <a:avLst/>
          </a:prstGeom>
        </p:spPr>
      </p:pic>
      <p:sp>
        <p:nvSpPr>
          <p:cNvPr id="13" name="Text 5"/>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14" name="Image 6"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1524019"/>
            <a:ext cx="7772400" cy="2108835"/>
          </a:xfrm>
          <a:prstGeom prst="rect">
            <a:avLst/>
          </a:prstGeom>
          <a:noFill/>
          <a:ln/>
        </p:spPr>
        <p:txBody>
          <a:bodyPr wrap="square" lIns="0" tIns="0" rIns="0" bIns="0" rtlCol="0" anchor="t">
            <a:normAutofit/>
          </a:bodyPr>
          <a:lstStyle/>
          <a:p>
            <a:pPr marL="0" indent="0" algn="l">
              <a:lnSpc>
                <a:spcPts val="5169"/>
              </a:lnSpc>
              <a:buNone/>
            </a:pPr>
            <a:r>
              <a:rPr lang="en-US" sz="3976" b="1" dirty="0">
                <a:solidFill>
                  <a:srgbClr val="FFFFFF"/>
                </a:solidFill>
                <a:latin typeface="Arial" pitchFamily="34" charset="0"/>
                <a:ea typeface="Arial" pitchFamily="34" charset="-122"/>
                <a:cs typeface="Arial" pitchFamily="34" charset="-120"/>
              </a:rPr>
              <a:t>Après des débats... entre les 3 amis, des recommandations ont été faites :</a:t>
            </a:r>
            <a:endParaRPr lang="en-US" sz="397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6634886" y="-5738089"/>
            <a:ext cx="6949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Présentation des problèmes</a:t>
            </a:r>
            <a:endParaRPr lang="en-US" sz="3807" dirty="0"/>
          </a:p>
        </p:txBody>
      </p:sp>
      <p:sp>
        <p:nvSpPr>
          <p:cNvPr id="7" name="Text 2"/>
          <p:cNvSpPr/>
          <p:nvPr/>
        </p:nvSpPr>
        <p:spPr>
          <a:xfrm>
            <a:off x="703174" y="3886429"/>
            <a:ext cx="713232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Après des débats... entre le...</a:t>
            </a:r>
            <a:endParaRPr lang="en-US" sz="3807" dirty="0"/>
          </a:p>
        </p:txBody>
      </p:sp>
      <p:sp>
        <p:nvSpPr>
          <p:cNvPr id="8" name="Text 3"/>
          <p:cNvSpPr/>
          <p:nvPr/>
        </p:nvSpPr>
        <p:spPr>
          <a:xfrm>
            <a:off x="10990174" y="-5738089"/>
            <a:ext cx="26517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Après celà</a:t>
            </a:r>
            <a:endParaRPr lang="en-US" sz="3807" dirty="0"/>
          </a:p>
        </p:txBody>
      </p:sp>
      <p:pic>
        <p:nvPicPr>
          <p:cNvPr id="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42939" y="-648595"/>
            <a:ext cx="114300" cy="114186"/>
          </a:xfrm>
          <a:prstGeom prst="rect">
            <a:avLst/>
          </a:prstGeom>
        </p:spPr>
      </p:pic>
      <p:pic>
        <p:nvPicPr>
          <p:cNvPr id="10"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1195121" y="-648595"/>
            <a:ext cx="114300" cy="114186"/>
          </a:xfrm>
          <a:prstGeom prst="rect">
            <a:avLst/>
          </a:prstGeom>
        </p:spPr>
      </p:pic>
      <p:pic>
        <p:nvPicPr>
          <p:cNvPr id="11"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1482121" y="-648595"/>
            <a:ext cx="114300" cy="114186"/>
          </a:xfrm>
          <a:prstGeom prst="rect">
            <a:avLst/>
          </a:prstGeom>
        </p:spPr>
      </p:pic>
      <p:pic>
        <p:nvPicPr>
          <p:cNvPr id="12" name="Image 6"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38060" y="-608476"/>
            <a:ext cx="20934274" cy="34461"/>
          </a:xfrm>
          <a:prstGeom prst="rect">
            <a:avLst/>
          </a:prstGeom>
        </p:spPr>
      </p:pic>
      <p:pic>
        <p:nvPicPr>
          <p:cNvPr id="13" name="Image 7"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0841" y="-3020263"/>
            <a:ext cx="22860" cy="6540989"/>
          </a:xfrm>
          <a:prstGeom prst="rect">
            <a:avLst/>
          </a:prstGeom>
        </p:spPr>
      </p:pic>
      <p:pic>
        <p:nvPicPr>
          <p:cNvPr id="14" name="Image 8"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07262" y="2480196"/>
            <a:ext cx="283464" cy="685629"/>
          </a:xfrm>
          <a:prstGeom prst="rect">
            <a:avLst/>
          </a:prstGeom>
        </p:spPr>
      </p:pic>
      <p:pic>
        <p:nvPicPr>
          <p:cNvPr id="15" name="Image 9" descr="preencoded.png"/>
          <p:cNvPicPr>
            <a:picLocks noChangeAspect="1"/>
          </p:cNvPicPr>
          <p:nvPr/>
        </p:nvPicPr>
        <p:blipFill>
          <a:blip r:embed="rId17">
            <a:extLst>
              <a:ext uri="{96DAC541-7B7A-43D3-8B79-37D633B846F1}">
                <asvg:svgBlip xmlns:asvg="http://schemas.microsoft.com/office/drawing/2016/SVG/main" r:embed="rId19"/>
              </a:ext>
            </a:extLst>
          </a:blip>
          <a:stretch>
            <a:fillRect/>
          </a:stretch>
        </p:blipFill>
        <p:spPr>
          <a:xfrm>
            <a:off x="1407262" y="1485957"/>
            <a:ext cx="283464" cy="685629"/>
          </a:xfrm>
          <a:prstGeom prst="rect">
            <a:avLst/>
          </a:prstGeom>
        </p:spPr>
      </p:pic>
      <p:pic>
        <p:nvPicPr>
          <p:cNvPr id="16" name="Image 10"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7262" y="834276"/>
            <a:ext cx="283464" cy="343071"/>
          </a:xfrm>
          <a:prstGeom prst="rect">
            <a:avLst/>
          </a:prstGeom>
        </p:spPr>
      </p:pic>
      <p:pic>
        <p:nvPicPr>
          <p:cNvPr id="17" name="Image 11" descr="preencoded.png"/>
          <p:cNvPicPr>
            <a:picLocks noChangeAspect="1"/>
          </p:cNvPicPr>
          <p:nvPr/>
        </p:nvPicPr>
        <p:blipFill>
          <a:blip r:embed="rId20">
            <a:extLst>
              <a:ext uri="{96DAC541-7B7A-43D3-8B79-37D633B846F1}">
                <asvg:svgBlip xmlns:asvg="http://schemas.microsoft.com/office/drawing/2016/SVG/main" r:embed="rId22"/>
              </a:ext>
            </a:extLst>
          </a:blip>
          <a:stretch>
            <a:fillRect/>
          </a:stretch>
        </p:blipFill>
        <p:spPr>
          <a:xfrm>
            <a:off x="1407262" y="183109"/>
            <a:ext cx="283464" cy="343071"/>
          </a:xfrm>
          <a:prstGeom prst="rect">
            <a:avLst/>
          </a:prstGeom>
        </p:spPr>
      </p:pic>
      <p:pic>
        <p:nvPicPr>
          <p:cNvPr id="18" name="Image 12" descr="preencoded.png"/>
          <p:cNvPicPr>
            <a:picLocks noChangeAspect="1"/>
          </p:cNvPicPr>
          <p:nvPr/>
        </p:nvPicPr>
        <p:blipFill>
          <a:blip r:embed="rId17">
            <a:extLst>
              <a:ext uri="{96DAC541-7B7A-43D3-8B79-37D633B846F1}">
                <asvg:svgBlip xmlns:asvg="http://schemas.microsoft.com/office/drawing/2016/SVG/main" r:embed="rId23"/>
              </a:ext>
            </a:extLst>
          </a:blip>
          <a:stretch>
            <a:fillRect/>
          </a:stretch>
        </p:blipFill>
        <p:spPr>
          <a:xfrm>
            <a:off x="1407262" y="-811644"/>
            <a:ext cx="283464" cy="685629"/>
          </a:xfrm>
          <a:prstGeom prst="rect">
            <a:avLst/>
          </a:prstGeom>
        </p:spPr>
      </p:pic>
      <p:pic>
        <p:nvPicPr>
          <p:cNvPr id="19" name="Image 13" descr="preencoded.png"/>
          <p:cNvPicPr>
            <a:picLocks noChangeAspect="1"/>
          </p:cNvPicPr>
          <p:nvPr/>
        </p:nvPicPr>
        <p:blipFill>
          <a:blip r:embed="rId17">
            <a:extLst>
              <a:ext uri="{96DAC541-7B7A-43D3-8B79-37D633B846F1}">
                <asvg:svgBlip xmlns:asvg="http://schemas.microsoft.com/office/drawing/2016/SVG/main" r:embed="rId24"/>
              </a:ext>
            </a:extLst>
          </a:blip>
          <a:stretch>
            <a:fillRect/>
          </a:stretch>
        </p:blipFill>
        <p:spPr>
          <a:xfrm>
            <a:off x="1407262" y="-1805883"/>
            <a:ext cx="283464" cy="685629"/>
          </a:xfrm>
          <a:prstGeom prst="rect">
            <a:avLst/>
          </a:prstGeom>
        </p:spPr>
      </p:pic>
      <p:sp>
        <p:nvSpPr>
          <p:cNvPr id="20" name="Text 4"/>
          <p:cNvSpPr/>
          <p:nvPr/>
        </p:nvSpPr>
        <p:spPr>
          <a:xfrm>
            <a:off x="1858061" y="2480196"/>
            <a:ext cx="630936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Imaginer gérer le lien entre la stratégie commerciale et les opérations</a:t>
            </a:r>
            <a:endParaRPr lang="en-US" sz="1692" dirty="0"/>
          </a:p>
        </p:txBody>
      </p:sp>
      <p:sp>
        <p:nvSpPr>
          <p:cNvPr id="21" name="Text 5"/>
          <p:cNvSpPr/>
          <p:nvPr/>
        </p:nvSpPr>
        <p:spPr>
          <a:xfrm>
            <a:off x="1858061" y="1485957"/>
            <a:ext cx="676656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Identifier les moyens susceptibles de raccourcir le processus «de la commande à la livraison»</a:t>
            </a:r>
            <a:endParaRPr lang="en-US" sz="1692" dirty="0"/>
          </a:p>
        </p:txBody>
      </p:sp>
      <p:sp>
        <p:nvSpPr>
          <p:cNvPr id="22" name="Text 6"/>
          <p:cNvSpPr/>
          <p:nvPr/>
        </p:nvSpPr>
        <p:spPr>
          <a:xfrm>
            <a:off x="1858061" y="834276"/>
            <a:ext cx="557784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Analyser l'idée de déplacer le focus vers les clients</a:t>
            </a:r>
            <a:endParaRPr lang="en-US" sz="1692" dirty="0"/>
          </a:p>
        </p:txBody>
      </p:sp>
      <p:sp>
        <p:nvSpPr>
          <p:cNvPr id="23" name="Text 7"/>
          <p:cNvSpPr/>
          <p:nvPr/>
        </p:nvSpPr>
        <p:spPr>
          <a:xfrm>
            <a:off x="1858061" y="183109"/>
            <a:ext cx="667512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Imaginer l'introduction d'une collaboration active entre les ...</a:t>
            </a:r>
            <a:endParaRPr lang="en-US" sz="1692" dirty="0"/>
          </a:p>
        </p:txBody>
      </p:sp>
      <p:sp>
        <p:nvSpPr>
          <p:cNvPr id="24" name="Text 8"/>
          <p:cNvSpPr/>
          <p:nvPr/>
        </p:nvSpPr>
        <p:spPr>
          <a:xfrm>
            <a:off x="1858061" y="-811644"/>
            <a:ext cx="640080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Etudier la possibilité de coupler les environnements CRM, SCM, PLM et ERP</a:t>
            </a:r>
            <a:endParaRPr lang="en-US" sz="1692" dirty="0"/>
          </a:p>
        </p:txBody>
      </p:sp>
      <p:sp>
        <p:nvSpPr>
          <p:cNvPr id="25" name="Text 9"/>
          <p:cNvSpPr/>
          <p:nvPr/>
        </p:nvSpPr>
        <p:spPr>
          <a:xfrm>
            <a:off x="1858061" y="-1805883"/>
            <a:ext cx="640080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Gérer les connaissances de l'entreprise de la stratégie aux opérations</a:t>
            </a:r>
            <a:endParaRPr lang="en-US" sz="1692" dirty="0"/>
          </a:p>
        </p:txBody>
      </p:sp>
      <p:sp>
        <p:nvSpPr>
          <p:cNvPr id="26" name="Text 10"/>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27" name="Image 14" descr="preencoded.png"/>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56946" y="388849"/>
            <a:ext cx="256946" cy="226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1051560" y="951548"/>
            <a:ext cx="7040880" cy="324040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Imaginer l'introduction d'une collaboration active entre les clients et PAPCAR en exploitant les nouvelles opportunités technologiques</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1256043"/>
            <a:ext cx="26517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Après celà</a:t>
            </a:r>
            <a:endParaRPr lang="en-US" sz="3807" dirty="0"/>
          </a:p>
        </p:txBody>
      </p:sp>
      <p:pic>
        <p:nvPicPr>
          <p:cNvPr id="7"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121" y="6345022"/>
            <a:ext cx="114300" cy="114186"/>
          </a:xfrm>
          <a:prstGeom prst="rect">
            <a:avLst/>
          </a:prstGeom>
        </p:spPr>
      </p:pic>
      <p:pic>
        <p:nvPicPr>
          <p:cNvPr id="8"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6385141"/>
            <a:ext cx="3309214" cy="34461"/>
          </a:xfrm>
          <a:prstGeom prst="rect">
            <a:avLst/>
          </a:prstGeom>
        </p:spPr>
      </p:pic>
      <p:pic>
        <p:nvPicPr>
          <p:cNvPr id="9" name="Image 5"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40841" y="2290401"/>
            <a:ext cx="22860" cy="4114800"/>
          </a:xfrm>
          <a:prstGeom prst="rect">
            <a:avLst/>
          </a:prstGeom>
        </p:spPr>
      </p:pic>
      <p:pic>
        <p:nvPicPr>
          <p:cNvPr id="10" name="Image 6"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07262" y="2644788"/>
            <a:ext cx="283464" cy="400164"/>
          </a:xfrm>
          <a:prstGeom prst="rect">
            <a:avLst/>
          </a:prstGeom>
        </p:spPr>
      </p:pic>
      <p:pic>
        <p:nvPicPr>
          <p:cNvPr id="11" name="Image 7" descr="preencoded.png"/>
          <p:cNvPicPr>
            <a:picLocks noChangeAspect="1"/>
          </p:cNvPicPr>
          <p:nvPr/>
        </p:nvPicPr>
        <p:blipFill>
          <a:blip r:embed="rId15">
            <a:extLst>
              <a:ext uri="{96DAC541-7B7A-43D3-8B79-37D633B846F1}">
                <asvg:svgBlip xmlns:asvg="http://schemas.microsoft.com/office/drawing/2016/SVG/main" r:embed="rId17"/>
              </a:ext>
            </a:extLst>
          </a:blip>
          <a:stretch>
            <a:fillRect/>
          </a:stretch>
        </p:blipFill>
        <p:spPr>
          <a:xfrm>
            <a:off x="1407262" y="3455918"/>
            <a:ext cx="283464" cy="400164"/>
          </a:xfrm>
          <a:prstGeom prst="rect">
            <a:avLst/>
          </a:prstGeom>
        </p:spPr>
      </p:pic>
      <p:sp>
        <p:nvSpPr>
          <p:cNvPr id="12" name="Text 2"/>
          <p:cNvSpPr/>
          <p:nvPr/>
        </p:nvSpPr>
        <p:spPr>
          <a:xfrm>
            <a:off x="1858061" y="2644788"/>
            <a:ext cx="658368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De retour au bureau, le PDG présente à son co...</a:t>
            </a:r>
            <a:endParaRPr lang="en-US" sz="2115" dirty="0"/>
          </a:p>
        </p:txBody>
      </p:sp>
      <p:sp>
        <p:nvSpPr>
          <p:cNvPr id="13" name="Text 3"/>
          <p:cNvSpPr/>
          <p:nvPr/>
        </p:nvSpPr>
        <p:spPr>
          <a:xfrm>
            <a:off x="1858061" y="3455918"/>
            <a:ext cx="676656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Comprenant que la mise en œuvre des recomm...</a:t>
            </a:r>
            <a:endParaRPr lang="en-US" sz="2115" dirty="0"/>
          </a:p>
        </p:txBody>
      </p:sp>
      <p:sp>
        <p:nvSpPr>
          <p:cNvPr id="14" name="Text 4"/>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15" name="Image 8"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6946" y="388849"/>
            <a:ext cx="256946" cy="2263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974750" y="1275588"/>
            <a:ext cx="7223760" cy="262318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De retour au bureau, le PDG présente à son conseil d'administration ce qu'il a tiré de ses discussions.</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11403" y="642938"/>
            <a:ext cx="7772400" cy="457771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Comprenant que la mise en œuvre des recommandations nécessite non seulement des budgets élevés, mais également une planification, le PDG décide de lancer une étude globale basée sur les recommandations </a:t>
            </a:r>
            <a:endParaRPr lang="en-US" sz="3426" dirty="0"/>
          </a:p>
        </p:txBody>
      </p:sp>
      <p:sp>
        <p:nvSpPr>
          <p:cNvPr id="7"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839934"/>
            <a:ext cx="7589520" cy="1903095"/>
          </a:xfrm>
          <a:prstGeom prst="rect">
            <a:avLst/>
          </a:prstGeom>
          <a:noFill/>
          <a:ln/>
        </p:spPr>
        <p:txBody>
          <a:bodyPr wrap="square" lIns="0" tIns="0" rIns="0" bIns="0" rtlCol="0" anchor="t">
            <a:normAutofit/>
          </a:bodyPr>
          <a:lstStyle/>
          <a:p>
            <a:pPr marL="0" indent="0" algn="l">
              <a:lnSpc>
                <a:spcPts val="6929"/>
              </a:lnSpc>
              <a:buNone/>
            </a:pPr>
            <a:r>
              <a:rPr lang="en-US" sz="5330" b="1" dirty="0">
                <a:solidFill>
                  <a:srgbClr val="FFFFFF"/>
                </a:solidFill>
                <a:latin typeface="Arial" pitchFamily="34" charset="0"/>
                <a:ea typeface="Arial" pitchFamily="34" charset="-122"/>
                <a:cs typeface="Arial" pitchFamily="34" charset="-120"/>
              </a:rPr>
              <a:t>Comprenant que la mise en œuvre des r...</a:t>
            </a:r>
            <a:endParaRPr lang="en-US" sz="5330" dirty="0"/>
          </a:p>
        </p:txBody>
      </p:sp>
      <p:sp>
        <p:nvSpPr>
          <p:cNvPr id="7" name="Text 2"/>
          <p:cNvSpPr/>
          <p:nvPr/>
        </p:nvSpPr>
        <p:spPr>
          <a:xfrm>
            <a:off x="703174" y="3146279"/>
            <a:ext cx="7589520" cy="1183005"/>
          </a:xfrm>
          <a:prstGeom prst="rect">
            <a:avLst/>
          </a:prstGeom>
          <a:noFill/>
          <a:ln/>
        </p:spPr>
        <p:txBody>
          <a:bodyPr wrap="square" lIns="0" tIns="0" rIns="0" bIns="0" rtlCol="0" anchor="t">
            <a:normAutofit/>
          </a:bodyPr>
          <a:lstStyle/>
          <a:p>
            <a:pPr marL="0" indent="0" algn="l">
              <a:lnSpc>
                <a:spcPts val="2855"/>
              </a:lnSpc>
              <a:buNone/>
            </a:pPr>
            <a:r>
              <a:rPr lang="en-US" sz="1904" b="1" dirty="0">
                <a:solidFill>
                  <a:srgbClr val="FFFFFF"/>
                </a:solidFill>
                <a:latin typeface="Arial" pitchFamily="34" charset="0"/>
                <a:ea typeface="Arial" pitchFamily="34" charset="-122"/>
                <a:cs typeface="Arial" pitchFamily="34" charset="-120"/>
              </a:rPr>
              <a:t>Une étude globale, répartie sur ~11 projets d’analyses simultanées, est lancée sur une période de quelques mois (en utilisant les recommandations comme source de la réflexion).</a:t>
            </a:r>
            <a:endParaRPr lang="en-US" sz="1904"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712168"/>
            <a:ext cx="7578547" cy="434111"/>
          </a:xfrm>
          <a:prstGeom prst="rect">
            <a:avLst/>
          </a:prstGeom>
        </p:spPr>
      </p:pic>
      <p:sp>
        <p:nvSpPr>
          <p:cNvPr id="9" name="Text 3"/>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10"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0000">
            <a:off x="-655625" y="-2053285"/>
            <a:ext cx="10357409" cy="9145143"/>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900000">
            <a:off x="1254557" y="-1061618"/>
            <a:ext cx="6541618" cy="7161809"/>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900000">
            <a:off x="2410358" y="511778"/>
            <a:ext cx="4506163" cy="3930148"/>
          </a:xfrm>
          <a:prstGeom prst="rect">
            <a:avLst/>
          </a:prstGeom>
        </p:spPr>
      </p:pic>
      <p:sp>
        <p:nvSpPr>
          <p:cNvPr id="6" name="Text 1"/>
          <p:cNvSpPr/>
          <p:nvPr/>
        </p:nvSpPr>
        <p:spPr>
          <a:xfrm>
            <a:off x="739750" y="1903095"/>
            <a:ext cx="7680960" cy="1337310"/>
          </a:xfrm>
          <a:prstGeom prst="rect">
            <a:avLst/>
          </a:prstGeom>
          <a:noFill/>
          <a:ln/>
        </p:spPr>
        <p:txBody>
          <a:bodyPr wrap="square" lIns="0" tIns="0" rIns="0" bIns="0" rtlCol="0" anchor="t">
            <a:normAutofit/>
          </a:bodyPr>
          <a:lstStyle/>
          <a:p>
            <a:pPr marL="0" indent="0" algn="ctr">
              <a:lnSpc>
                <a:spcPts val="9898"/>
              </a:lnSpc>
              <a:buNone/>
            </a:pPr>
            <a:r>
              <a:rPr lang="en-US" sz="7614" b="1" dirty="0">
                <a:solidFill>
                  <a:srgbClr val="FFFFFF"/>
                </a:solidFill>
                <a:latin typeface="Arial" pitchFamily="34" charset="0"/>
                <a:ea typeface="Arial" pitchFamily="34" charset="-122"/>
                <a:cs typeface="Arial" pitchFamily="34" charset="-120"/>
              </a:rPr>
              <a:t>Qui êtes vous ?</a:t>
            </a:r>
            <a:endParaRPr lang="en-US" sz="7614"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1377086" y="-2736342"/>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2743" y="-1665465"/>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22376" y="-326098"/>
            <a:ext cx="3419856" cy="2982716"/>
          </a:xfrm>
          <a:prstGeom prst="rect">
            <a:avLst/>
          </a:prstGeom>
        </p:spPr>
      </p:pic>
      <p:sp>
        <p:nvSpPr>
          <p:cNvPr id="6" name="Text 1"/>
          <p:cNvSpPr/>
          <p:nvPr/>
        </p:nvSpPr>
        <p:spPr>
          <a:xfrm>
            <a:off x="703174" y="883653"/>
            <a:ext cx="5394960" cy="977265"/>
          </a:xfrm>
          <a:prstGeom prst="rect">
            <a:avLst/>
          </a:prstGeom>
          <a:noFill/>
          <a:ln/>
        </p:spPr>
        <p:txBody>
          <a:bodyPr wrap="square" lIns="0" tIns="0" rIns="0" bIns="0" rtlCol="0" anchor="t">
            <a:normAutofit/>
          </a:bodyPr>
          <a:lstStyle/>
          <a:p>
            <a:pPr marL="0" indent="0" algn="l">
              <a:lnSpc>
                <a:spcPts val="6929"/>
              </a:lnSpc>
              <a:buNone/>
            </a:pPr>
            <a:r>
              <a:rPr lang="en-US" sz="5330" b="1" dirty="0">
                <a:solidFill>
                  <a:srgbClr val="FFFFFF"/>
                </a:solidFill>
                <a:latin typeface="Arial" pitchFamily="34" charset="0"/>
                <a:ea typeface="Arial" pitchFamily="34" charset="-122"/>
                <a:cs typeface="Arial" pitchFamily="34" charset="-120"/>
              </a:rPr>
              <a:t>Qui êtes vous ?</a:t>
            </a:r>
            <a:endParaRPr lang="en-US" sz="5330" dirty="0"/>
          </a:p>
        </p:txBody>
      </p:sp>
      <p:sp>
        <p:nvSpPr>
          <p:cNvPr id="7" name="Text 2"/>
          <p:cNvSpPr/>
          <p:nvPr/>
        </p:nvSpPr>
        <p:spPr>
          <a:xfrm>
            <a:off x="703174" y="2253882"/>
            <a:ext cx="7772400" cy="2005965"/>
          </a:xfrm>
          <a:prstGeom prst="rect">
            <a:avLst/>
          </a:prstGeom>
          <a:noFill/>
          <a:ln/>
        </p:spPr>
        <p:txBody>
          <a:bodyPr wrap="square" lIns="0" tIns="0" rIns="0" bIns="0" rtlCol="0" anchor="t">
            <a:normAutofit/>
          </a:bodyPr>
          <a:lstStyle/>
          <a:p>
            <a:pPr marL="0" indent="0" algn="l">
              <a:lnSpc>
                <a:spcPts val="4949"/>
              </a:lnSpc>
              <a:buNone/>
            </a:pPr>
            <a:r>
              <a:rPr lang="en-US" sz="3807" b="1" dirty="0">
                <a:solidFill>
                  <a:srgbClr val="FFFFFF"/>
                </a:solidFill>
                <a:latin typeface="Arial" pitchFamily="34" charset="0"/>
                <a:ea typeface="Arial" pitchFamily="34" charset="-122"/>
                <a:cs typeface="Arial" pitchFamily="34" charset="-120"/>
              </a:rPr>
              <a:t>Vous représentez un cabinet de conseil avec un nom, un logo, une identité...</a:t>
            </a:r>
            <a:endParaRPr lang="en-US" sz="3807"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819770"/>
            <a:ext cx="7709306" cy="4341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0000">
            <a:off x="-655625" y="-2053285"/>
            <a:ext cx="10357409" cy="9145143"/>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900000">
            <a:off x="1254557" y="-1061618"/>
            <a:ext cx="6541618" cy="7161809"/>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900000">
            <a:off x="2410358" y="511778"/>
            <a:ext cx="4506163" cy="3930148"/>
          </a:xfrm>
          <a:prstGeom prst="rect">
            <a:avLst/>
          </a:prstGeom>
        </p:spPr>
      </p:pic>
      <p:sp>
        <p:nvSpPr>
          <p:cNvPr id="6" name="Text 1"/>
          <p:cNvSpPr/>
          <p:nvPr/>
        </p:nvSpPr>
        <p:spPr>
          <a:xfrm>
            <a:off x="1511503" y="1903095"/>
            <a:ext cx="6126480" cy="1337310"/>
          </a:xfrm>
          <a:prstGeom prst="rect">
            <a:avLst/>
          </a:prstGeom>
          <a:noFill/>
          <a:ln/>
        </p:spPr>
        <p:txBody>
          <a:bodyPr wrap="square" lIns="0" tIns="0" rIns="0" bIns="0" rtlCol="0" anchor="t">
            <a:normAutofit/>
          </a:bodyPr>
          <a:lstStyle/>
          <a:p>
            <a:pPr marL="0" indent="0" algn="ctr">
              <a:lnSpc>
                <a:spcPts val="9898"/>
              </a:lnSpc>
              <a:buNone/>
            </a:pPr>
            <a:r>
              <a:rPr lang="en-US" sz="7614" b="1" dirty="0">
                <a:solidFill>
                  <a:srgbClr val="FFFFFF"/>
                </a:solidFill>
                <a:latin typeface="Arial" pitchFamily="34" charset="0"/>
                <a:ea typeface="Arial" pitchFamily="34" charset="-122"/>
                <a:cs typeface="Arial" pitchFamily="34" charset="-120"/>
              </a:rPr>
              <a:t>Qui suis je ?</a:t>
            </a:r>
            <a:endParaRPr lang="en-US" sz="7614"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0000">
            <a:off x="-655625" y="-2053285"/>
            <a:ext cx="10357409" cy="9145143"/>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900000">
            <a:off x="1254557" y="-1061618"/>
            <a:ext cx="6541618" cy="7161809"/>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900000">
            <a:off x="2410358" y="511778"/>
            <a:ext cx="4506163" cy="3930148"/>
          </a:xfrm>
          <a:prstGeom prst="rect">
            <a:avLst/>
          </a:prstGeom>
        </p:spPr>
      </p:pic>
      <p:sp>
        <p:nvSpPr>
          <p:cNvPr id="6" name="Text 1"/>
          <p:cNvSpPr/>
          <p:nvPr/>
        </p:nvSpPr>
        <p:spPr>
          <a:xfrm>
            <a:off x="1654150" y="1903095"/>
            <a:ext cx="5852160" cy="1337310"/>
          </a:xfrm>
          <a:prstGeom prst="rect">
            <a:avLst/>
          </a:prstGeom>
          <a:noFill/>
          <a:ln/>
        </p:spPr>
        <p:txBody>
          <a:bodyPr wrap="square" lIns="0" tIns="0" rIns="0" bIns="0" rtlCol="0" anchor="t">
            <a:normAutofit/>
          </a:bodyPr>
          <a:lstStyle/>
          <a:p>
            <a:pPr marL="0" indent="0" algn="ctr">
              <a:lnSpc>
                <a:spcPts val="9898"/>
              </a:lnSpc>
              <a:buNone/>
            </a:pPr>
            <a:r>
              <a:rPr lang="en-US" sz="7614" b="1" dirty="0">
                <a:solidFill>
                  <a:srgbClr val="FFFFFF"/>
                </a:solidFill>
                <a:latin typeface="Arial" pitchFamily="34" charset="0"/>
                <a:ea typeface="Arial" pitchFamily="34" charset="-122"/>
                <a:cs typeface="Arial" pitchFamily="34" charset="-120"/>
              </a:rPr>
              <a:t>Ressources</a:t>
            </a:r>
            <a:endParaRPr lang="en-US" sz="7614"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329184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Ressources</a:t>
            </a:r>
            <a:endParaRPr lang="en-US" sz="4188" dirty="0"/>
          </a:p>
        </p:txBody>
      </p:sp>
      <p:sp>
        <p:nvSpPr>
          <p:cNvPr id="7" name="Text 2"/>
          <p:cNvSpPr/>
          <p:nvPr/>
        </p:nvSpPr>
        <p:spPr>
          <a:xfrm>
            <a:off x="1106424" y="1789938"/>
            <a:ext cx="384048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Document PAPCAR</a:t>
            </a:r>
            <a:endParaRPr lang="en-US" sz="3046" dirty="0"/>
          </a:p>
        </p:txBody>
      </p:sp>
      <p:sp>
        <p:nvSpPr>
          <p:cNvPr id="8" name="Text 3"/>
          <p:cNvSpPr/>
          <p:nvPr/>
        </p:nvSpPr>
        <p:spPr>
          <a:xfrm>
            <a:off x="1106424" y="2674620"/>
            <a:ext cx="658368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Modélisation PAPCAR avec Archi</a:t>
            </a:r>
            <a:endParaRPr lang="en-US" sz="3046" dirty="0"/>
          </a:p>
        </p:txBody>
      </p:sp>
      <p:sp>
        <p:nvSpPr>
          <p:cNvPr id="9" name="Text 4"/>
          <p:cNvSpPr/>
          <p:nvPr/>
        </p:nvSpPr>
        <p:spPr>
          <a:xfrm>
            <a:off x="1106424" y="3559302"/>
            <a:ext cx="466344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S'appuyer sur les cours</a:t>
            </a:r>
            <a:endParaRPr lang="en-US" sz="3046" dirty="0"/>
          </a:p>
        </p:txBody>
      </p:sp>
      <p:sp>
        <p:nvSpPr>
          <p:cNvPr id="10" name="Text 5"/>
          <p:cNvSpPr/>
          <p:nvPr/>
        </p:nvSpPr>
        <p:spPr>
          <a:xfrm>
            <a:off x="1106424" y="4443984"/>
            <a:ext cx="53949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Soyez créatifs et innovants</a:t>
            </a:r>
            <a:endParaRPr lang="en-US" sz="3046" dirty="0"/>
          </a:p>
        </p:txBody>
      </p:sp>
      <p:sp>
        <p:nvSpPr>
          <p:cNvPr id="11" name="Text 6"/>
          <p:cNvSpPr/>
          <p:nvPr/>
        </p:nvSpPr>
        <p:spPr>
          <a:xfrm>
            <a:off x="1106424" y="5328666"/>
            <a:ext cx="576072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Outillez vous pour collaborer</a:t>
            </a:r>
            <a:endParaRPr lang="en-US" sz="3046" dirty="0"/>
          </a:p>
        </p:txBody>
      </p:sp>
      <p:pic>
        <p:nvPicPr>
          <p:cNvPr id="12"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97510" cy="576072"/>
          </a:xfrm>
          <a:prstGeom prst="rect">
            <a:avLst/>
          </a:prstGeom>
        </p:spPr>
      </p:pic>
      <p:pic>
        <p:nvPicPr>
          <p:cNvPr id="13"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674620"/>
            <a:ext cx="197510" cy="576072"/>
          </a:xfrm>
          <a:prstGeom prst="rect">
            <a:avLst/>
          </a:prstGeom>
        </p:spPr>
      </p:pic>
      <p:pic>
        <p:nvPicPr>
          <p:cNvPr id="14"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559302"/>
            <a:ext cx="197510" cy="576072"/>
          </a:xfrm>
          <a:prstGeom prst="rect">
            <a:avLst/>
          </a:prstGeom>
        </p:spPr>
      </p:pic>
      <p:pic>
        <p:nvPicPr>
          <p:cNvPr id="15" name="Image 6"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4443984"/>
            <a:ext cx="197510" cy="576072"/>
          </a:xfrm>
          <a:prstGeom prst="rect">
            <a:avLst/>
          </a:prstGeom>
        </p:spPr>
      </p:pic>
      <p:pic>
        <p:nvPicPr>
          <p:cNvPr id="16" name="Image 7"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5328666"/>
            <a:ext cx="197510" cy="57607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1258214" y="689229"/>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344729" y="1358913"/>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1069848" y="2358809"/>
            <a:ext cx="3419856" cy="2982716"/>
          </a:xfrm>
          <a:prstGeom prst="rect">
            <a:avLst/>
          </a:prstGeom>
        </p:spPr>
      </p:pic>
      <p:sp>
        <p:nvSpPr>
          <p:cNvPr id="6" name="Text 1"/>
          <p:cNvSpPr/>
          <p:nvPr/>
        </p:nvSpPr>
        <p:spPr>
          <a:xfrm>
            <a:off x="703174" y="749922"/>
            <a:ext cx="6035040" cy="1903095"/>
          </a:xfrm>
          <a:prstGeom prst="rect">
            <a:avLst/>
          </a:prstGeom>
          <a:noFill/>
          <a:ln/>
        </p:spPr>
        <p:txBody>
          <a:bodyPr wrap="square" lIns="0" tIns="0" rIns="0" bIns="0" rtlCol="0" anchor="t">
            <a:normAutofit/>
          </a:bodyPr>
          <a:lstStyle/>
          <a:p>
            <a:pPr marL="0" indent="0" algn="l">
              <a:lnSpc>
                <a:spcPts val="6929"/>
              </a:lnSpc>
              <a:buNone/>
            </a:pPr>
            <a:r>
              <a:rPr lang="en-US" sz="5330" b="1" dirty="0">
                <a:solidFill>
                  <a:srgbClr val="FFFFFF"/>
                </a:solidFill>
                <a:latin typeface="Arial" pitchFamily="34" charset="0"/>
                <a:ea typeface="Arial" pitchFamily="34" charset="-122"/>
                <a:cs typeface="Arial" pitchFamily="34" charset="-120"/>
              </a:rPr>
              <a:t>S'appuyer sur les cours</a:t>
            </a:r>
            <a:endParaRPr lang="en-US" sz="5330" dirty="0"/>
          </a:p>
        </p:txBody>
      </p:sp>
      <p:sp>
        <p:nvSpPr>
          <p:cNvPr id="7" name="Text 2"/>
          <p:cNvSpPr/>
          <p:nvPr/>
        </p:nvSpPr>
        <p:spPr>
          <a:xfrm>
            <a:off x="703174" y="3056268"/>
            <a:ext cx="7406640" cy="1337310"/>
          </a:xfrm>
          <a:prstGeom prst="rect">
            <a:avLst/>
          </a:prstGeom>
          <a:noFill/>
          <a:ln/>
        </p:spPr>
        <p:txBody>
          <a:bodyPr wrap="square" lIns="0" tIns="0" rIns="0" bIns="0" rtlCol="0" anchor="t">
            <a:normAutofit/>
          </a:bodyPr>
          <a:lstStyle/>
          <a:p>
            <a:pPr marL="0" indent="0" algn="l">
              <a:lnSpc>
                <a:spcPts val="4949"/>
              </a:lnSpc>
              <a:buNone/>
            </a:pPr>
            <a:r>
              <a:rPr lang="en-US" sz="3807" b="1" dirty="0">
                <a:solidFill>
                  <a:srgbClr val="FFFFFF"/>
                </a:solidFill>
                <a:latin typeface="Arial" pitchFamily="34" charset="0"/>
                <a:ea typeface="Arial" pitchFamily="34" charset="-122"/>
                <a:cs typeface="Arial" pitchFamily="34" charset="-120"/>
              </a:rPr>
              <a:t>1 heure par cours sur le projet PAPCAR</a:t>
            </a:r>
            <a:endParaRPr lang="en-US" sz="3807"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622156"/>
            <a:ext cx="7406640" cy="434111"/>
          </a:xfrm>
          <a:prstGeom prst="rect">
            <a:avLst/>
          </a:prstGeom>
        </p:spPr>
      </p:pic>
      <p:sp>
        <p:nvSpPr>
          <p:cNvPr id="9" name="Text 3"/>
          <p:cNvSpPr/>
          <p:nvPr/>
        </p:nvSpPr>
        <p:spPr>
          <a:xfrm>
            <a:off x="256946" y="205740"/>
            <a:ext cx="8229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Ressources</a:t>
            </a:r>
            <a:endParaRPr lang="en-US" sz="973" dirty="0"/>
          </a:p>
        </p:txBody>
      </p:sp>
      <p:pic>
        <p:nvPicPr>
          <p:cNvPr id="10"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58952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1 heure par cours sur le pr...</a:t>
            </a:r>
            <a:endParaRPr lang="en-US" sz="4188" dirty="0"/>
          </a:p>
        </p:txBody>
      </p:sp>
      <p:sp>
        <p:nvSpPr>
          <p:cNvPr id="7" name="Text 2"/>
          <p:cNvSpPr/>
          <p:nvPr/>
        </p:nvSpPr>
        <p:spPr>
          <a:xfrm>
            <a:off x="1106424" y="1789938"/>
            <a:ext cx="5120640" cy="118300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Stratégie et de gestion du changement</a:t>
            </a:r>
            <a:endParaRPr lang="en-US" sz="3046" dirty="0"/>
          </a:p>
        </p:txBody>
      </p:sp>
      <p:sp>
        <p:nvSpPr>
          <p:cNvPr id="8" name="Text 3"/>
          <p:cNvSpPr/>
          <p:nvPr/>
        </p:nvSpPr>
        <p:spPr>
          <a:xfrm>
            <a:off x="1106424" y="3250692"/>
            <a:ext cx="49377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Architecture d'entreprise</a:t>
            </a:r>
            <a:endParaRPr lang="en-US" sz="3046" dirty="0"/>
          </a:p>
        </p:txBody>
      </p:sp>
      <p:sp>
        <p:nvSpPr>
          <p:cNvPr id="9" name="Text 4"/>
          <p:cNvSpPr/>
          <p:nvPr/>
        </p:nvSpPr>
        <p:spPr>
          <a:xfrm>
            <a:off x="1106424" y="4135374"/>
            <a:ext cx="512064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Dynamique des Systèmes</a:t>
            </a:r>
            <a:endParaRPr lang="en-US" sz="3046" dirty="0"/>
          </a:p>
        </p:txBody>
      </p:sp>
      <p:sp>
        <p:nvSpPr>
          <p:cNvPr id="10" name="Text 5"/>
          <p:cNvSpPr/>
          <p:nvPr/>
        </p:nvSpPr>
        <p:spPr>
          <a:xfrm>
            <a:off x="1106424" y="5020056"/>
            <a:ext cx="91440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ERP</a:t>
            </a:r>
            <a:endParaRPr lang="en-US" sz="3046" dirty="0"/>
          </a:p>
        </p:txBody>
      </p:sp>
      <p:sp>
        <p:nvSpPr>
          <p:cNvPr id="11" name="Text 6"/>
          <p:cNvSpPr/>
          <p:nvPr/>
        </p:nvSpPr>
        <p:spPr>
          <a:xfrm>
            <a:off x="1106424" y="5904738"/>
            <a:ext cx="548640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Gestion des connaissances</a:t>
            </a:r>
            <a:endParaRPr lang="en-US" sz="3046" dirty="0"/>
          </a:p>
        </p:txBody>
      </p:sp>
      <p:pic>
        <p:nvPicPr>
          <p:cNvPr id="12"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97510" cy="576072"/>
          </a:xfrm>
          <a:prstGeom prst="rect">
            <a:avLst/>
          </a:prstGeom>
        </p:spPr>
      </p:pic>
      <p:pic>
        <p:nvPicPr>
          <p:cNvPr id="13"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250692"/>
            <a:ext cx="197510" cy="576072"/>
          </a:xfrm>
          <a:prstGeom prst="rect">
            <a:avLst/>
          </a:prstGeom>
        </p:spPr>
      </p:pic>
      <p:pic>
        <p:nvPicPr>
          <p:cNvPr id="14"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4135374"/>
            <a:ext cx="197510" cy="576072"/>
          </a:xfrm>
          <a:prstGeom prst="rect">
            <a:avLst/>
          </a:prstGeom>
        </p:spPr>
      </p:pic>
      <p:pic>
        <p:nvPicPr>
          <p:cNvPr id="15" name="Image 6"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5020056"/>
            <a:ext cx="197510" cy="576072"/>
          </a:xfrm>
          <a:prstGeom prst="rect">
            <a:avLst/>
          </a:prstGeom>
        </p:spPr>
      </p:pic>
      <p:pic>
        <p:nvPicPr>
          <p:cNvPr id="16" name="Image 7"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5904738"/>
            <a:ext cx="197510" cy="576072"/>
          </a:xfrm>
          <a:prstGeom prst="rect">
            <a:avLst/>
          </a:prstGeom>
        </p:spPr>
      </p:pic>
      <p:sp>
        <p:nvSpPr>
          <p:cNvPr id="17" name="Text 7"/>
          <p:cNvSpPr/>
          <p:nvPr/>
        </p:nvSpPr>
        <p:spPr>
          <a:xfrm>
            <a:off x="256946" y="205740"/>
            <a:ext cx="8229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Ressources</a:t>
            </a:r>
            <a:endParaRPr lang="en-US" sz="973" dirty="0"/>
          </a:p>
        </p:txBody>
      </p:sp>
      <p:pic>
        <p:nvPicPr>
          <p:cNvPr id="18" name="Image 8"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680960" cy="771525"/>
          </a:xfrm>
          <a:prstGeom prst="rect">
            <a:avLst/>
          </a:prstGeom>
          <a:noFill/>
          <a:ln/>
        </p:spPr>
        <p:txBody>
          <a:bodyPr wrap="square" lIns="0" tIns="0" rIns="0" bIns="0" rtlCol="0" anchor="t">
            <a:normAutofit/>
          </a:bodyPr>
          <a:lstStyle/>
          <a:p>
            <a:pPr marL="0" indent="0" algn="l">
              <a:lnSpc>
                <a:spcPts val="5334"/>
              </a:lnSpc>
              <a:buNone/>
            </a:pPr>
            <a:r>
              <a:rPr lang="en-US" sz="4103" b="1" dirty="0">
                <a:solidFill>
                  <a:srgbClr val="FFFFFF"/>
                </a:solidFill>
                <a:latin typeface="Arial" pitchFamily="34" charset="0"/>
                <a:ea typeface="Arial" pitchFamily="34" charset="-122"/>
                <a:cs typeface="Arial" pitchFamily="34" charset="-120"/>
              </a:rPr>
              <a:t>Outillez vous pour collaborer</a:t>
            </a:r>
            <a:endParaRPr lang="en-US" sz="4103" dirty="0"/>
          </a:p>
        </p:txBody>
      </p:sp>
      <p:sp>
        <p:nvSpPr>
          <p:cNvPr id="7" name="Text 2"/>
          <p:cNvSpPr/>
          <p:nvPr/>
        </p:nvSpPr>
        <p:spPr>
          <a:xfrm>
            <a:off x="1106424" y="1775022"/>
            <a:ext cx="109728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O365</a:t>
            </a:r>
            <a:endParaRPr lang="en-US" sz="3046" dirty="0"/>
          </a:p>
        </p:txBody>
      </p:sp>
      <p:sp>
        <p:nvSpPr>
          <p:cNvPr id="8" name="Text 3"/>
          <p:cNvSpPr/>
          <p:nvPr/>
        </p:nvSpPr>
        <p:spPr>
          <a:xfrm>
            <a:off x="1106424" y="2659704"/>
            <a:ext cx="118872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Trello</a:t>
            </a:r>
            <a:endParaRPr lang="en-US" sz="3046" dirty="0"/>
          </a:p>
        </p:txBody>
      </p:sp>
      <p:sp>
        <p:nvSpPr>
          <p:cNvPr id="9" name="Text 4"/>
          <p:cNvSpPr/>
          <p:nvPr/>
        </p:nvSpPr>
        <p:spPr>
          <a:xfrm>
            <a:off x="1106424" y="3544386"/>
            <a:ext cx="164592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Teams...</a:t>
            </a:r>
            <a:endParaRPr lang="en-US" sz="3046"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75022"/>
            <a:ext cx="197510" cy="576072"/>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659704"/>
            <a:ext cx="197510" cy="576072"/>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544386"/>
            <a:ext cx="197510" cy="576072"/>
          </a:xfrm>
          <a:prstGeom prst="rect">
            <a:avLst/>
          </a:prstGeom>
        </p:spPr>
      </p:pic>
      <p:sp>
        <p:nvSpPr>
          <p:cNvPr id="13" name="Text 5"/>
          <p:cNvSpPr/>
          <p:nvPr/>
        </p:nvSpPr>
        <p:spPr>
          <a:xfrm>
            <a:off x="256946" y="205740"/>
            <a:ext cx="8229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Ressources</a:t>
            </a:r>
            <a:endParaRPr lang="en-US" sz="973" dirty="0"/>
          </a:p>
        </p:txBody>
      </p:sp>
      <p:pic>
        <p:nvPicPr>
          <p:cNvPr id="14" name="Image 6"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0000">
            <a:off x="-655625" y="-2053285"/>
            <a:ext cx="10357409" cy="9145143"/>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900000">
            <a:off x="1254557" y="-1061618"/>
            <a:ext cx="6541618" cy="7161809"/>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900000">
            <a:off x="2410358" y="511778"/>
            <a:ext cx="4506163" cy="3930148"/>
          </a:xfrm>
          <a:prstGeom prst="rect">
            <a:avLst/>
          </a:prstGeom>
        </p:spPr>
      </p:pic>
      <p:sp>
        <p:nvSpPr>
          <p:cNvPr id="6" name="Text 1"/>
          <p:cNvSpPr/>
          <p:nvPr/>
        </p:nvSpPr>
        <p:spPr>
          <a:xfrm>
            <a:off x="719633" y="2029625"/>
            <a:ext cx="7772400" cy="1131570"/>
          </a:xfrm>
          <a:prstGeom prst="rect">
            <a:avLst/>
          </a:prstGeom>
          <a:noFill/>
          <a:ln/>
        </p:spPr>
        <p:txBody>
          <a:bodyPr wrap="square" lIns="0" tIns="0" rIns="0" bIns="0" rtlCol="0" anchor="t">
            <a:normAutofit/>
          </a:bodyPr>
          <a:lstStyle/>
          <a:p>
            <a:pPr marL="0" indent="0" algn="ctr">
              <a:lnSpc>
                <a:spcPts val="8029"/>
              </a:lnSpc>
              <a:buNone/>
            </a:pPr>
            <a:r>
              <a:rPr lang="en-US" sz="6176" b="1" dirty="0">
                <a:solidFill>
                  <a:srgbClr val="FFFFFF"/>
                </a:solidFill>
                <a:latin typeface="Arial" pitchFamily="34" charset="0"/>
                <a:ea typeface="Arial" pitchFamily="34" charset="-122"/>
                <a:cs typeface="Arial" pitchFamily="34" charset="-120"/>
              </a:rPr>
              <a:t>Cahier des charges</a:t>
            </a:r>
            <a:endParaRPr lang="en-US" sz="6176"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530352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Cahier des charges</a:t>
            </a:r>
            <a:endParaRPr lang="en-US" sz="4188" dirty="0"/>
          </a:p>
        </p:txBody>
      </p:sp>
      <p:sp>
        <p:nvSpPr>
          <p:cNvPr id="7" name="Text 2"/>
          <p:cNvSpPr/>
          <p:nvPr/>
        </p:nvSpPr>
        <p:spPr>
          <a:xfrm>
            <a:off x="1106424" y="1789938"/>
            <a:ext cx="40233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Définir votre cabinet</a:t>
            </a:r>
            <a:endParaRPr lang="en-US" sz="3046" dirty="0"/>
          </a:p>
        </p:txBody>
      </p:sp>
      <p:sp>
        <p:nvSpPr>
          <p:cNvPr id="8" name="Text 3"/>
          <p:cNvSpPr/>
          <p:nvPr/>
        </p:nvSpPr>
        <p:spPr>
          <a:xfrm>
            <a:off x="1106424" y="2674620"/>
            <a:ext cx="44805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Analyse de la situation</a:t>
            </a:r>
            <a:endParaRPr lang="en-US" sz="3046" dirty="0"/>
          </a:p>
        </p:txBody>
      </p:sp>
      <p:sp>
        <p:nvSpPr>
          <p:cNvPr id="9" name="Text 4"/>
          <p:cNvSpPr/>
          <p:nvPr/>
        </p:nvSpPr>
        <p:spPr>
          <a:xfrm>
            <a:off x="1106424" y="3559302"/>
            <a:ext cx="694944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Définition d’une cible à court terme</a:t>
            </a:r>
            <a:endParaRPr lang="en-US" sz="3046" dirty="0"/>
          </a:p>
        </p:txBody>
      </p:sp>
      <p:sp>
        <p:nvSpPr>
          <p:cNvPr id="10" name="Text 5"/>
          <p:cNvSpPr/>
          <p:nvPr/>
        </p:nvSpPr>
        <p:spPr>
          <a:xfrm>
            <a:off x="1106424" y="4443984"/>
            <a:ext cx="7223760" cy="118300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Définition d’une stratégie à moyen et à long terme</a:t>
            </a:r>
            <a:endParaRPr lang="en-US" sz="3046" dirty="0"/>
          </a:p>
        </p:txBody>
      </p:sp>
      <p:sp>
        <p:nvSpPr>
          <p:cNvPr id="11" name="Text 6"/>
          <p:cNvSpPr/>
          <p:nvPr/>
        </p:nvSpPr>
        <p:spPr>
          <a:xfrm>
            <a:off x="1106424" y="5904738"/>
            <a:ext cx="6035040" cy="118300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Transformation et Conduite du Changement</a:t>
            </a:r>
            <a:endParaRPr lang="en-US" sz="3046" dirty="0"/>
          </a:p>
        </p:txBody>
      </p:sp>
      <p:sp>
        <p:nvSpPr>
          <p:cNvPr id="12" name="Text 7"/>
          <p:cNvSpPr/>
          <p:nvPr/>
        </p:nvSpPr>
        <p:spPr>
          <a:xfrm>
            <a:off x="1106424" y="7365492"/>
            <a:ext cx="384048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Définition du projet</a:t>
            </a:r>
            <a:endParaRPr lang="en-US" sz="3046"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97510" cy="576072"/>
          </a:xfrm>
          <a:prstGeom prst="rect">
            <a:avLst/>
          </a:prstGeom>
        </p:spPr>
      </p:pic>
      <p:pic>
        <p:nvPicPr>
          <p:cNvPr id="14"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674620"/>
            <a:ext cx="197510" cy="576072"/>
          </a:xfrm>
          <a:prstGeom prst="rect">
            <a:avLst/>
          </a:prstGeom>
        </p:spPr>
      </p:pic>
      <p:pic>
        <p:nvPicPr>
          <p:cNvPr id="15"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559302"/>
            <a:ext cx="197510" cy="576072"/>
          </a:xfrm>
          <a:prstGeom prst="rect">
            <a:avLst/>
          </a:prstGeom>
        </p:spPr>
      </p:pic>
      <p:pic>
        <p:nvPicPr>
          <p:cNvPr id="16" name="Image 6"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4443984"/>
            <a:ext cx="197510" cy="576072"/>
          </a:xfrm>
          <a:prstGeom prst="rect">
            <a:avLst/>
          </a:prstGeom>
        </p:spPr>
      </p:pic>
      <p:pic>
        <p:nvPicPr>
          <p:cNvPr id="17" name="Image 7"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5904738"/>
            <a:ext cx="197510" cy="576072"/>
          </a:xfrm>
          <a:prstGeom prst="rect">
            <a:avLst/>
          </a:prstGeom>
        </p:spPr>
      </p:pic>
      <p:pic>
        <p:nvPicPr>
          <p:cNvPr id="18" name="Image 8"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7365492"/>
            <a:ext cx="197510" cy="5760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478378" y="-2165413"/>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852721" y="-1490586"/>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522976" y="-156362"/>
            <a:ext cx="3419856" cy="2982716"/>
          </a:xfrm>
          <a:prstGeom prst="rect">
            <a:avLst/>
          </a:prstGeom>
        </p:spPr>
      </p:pic>
      <p:sp>
        <p:nvSpPr>
          <p:cNvPr id="6" name="Text 1"/>
          <p:cNvSpPr/>
          <p:nvPr/>
        </p:nvSpPr>
        <p:spPr>
          <a:xfrm>
            <a:off x="703174" y="650138"/>
            <a:ext cx="4663440" cy="1903095"/>
          </a:xfrm>
          <a:prstGeom prst="rect">
            <a:avLst/>
          </a:prstGeom>
          <a:noFill/>
          <a:ln/>
        </p:spPr>
        <p:txBody>
          <a:bodyPr wrap="square" lIns="0" tIns="0" rIns="0" bIns="0" rtlCol="0" anchor="t">
            <a:normAutofit/>
          </a:bodyPr>
          <a:lstStyle/>
          <a:p>
            <a:pPr marL="0" indent="0" algn="l">
              <a:lnSpc>
                <a:spcPts val="6929"/>
              </a:lnSpc>
              <a:buNone/>
            </a:pPr>
            <a:r>
              <a:rPr lang="en-US" sz="5330" b="1" dirty="0">
                <a:solidFill>
                  <a:srgbClr val="FFFFFF"/>
                </a:solidFill>
                <a:latin typeface="Arial" pitchFamily="34" charset="0"/>
                <a:ea typeface="Arial" pitchFamily="34" charset="-122"/>
                <a:cs typeface="Arial" pitchFamily="34" charset="-120"/>
              </a:rPr>
              <a:t>Analyse de la situation</a:t>
            </a:r>
            <a:endParaRPr lang="en-US" sz="5330" dirty="0"/>
          </a:p>
        </p:txBody>
      </p:sp>
      <p:sp>
        <p:nvSpPr>
          <p:cNvPr id="7" name="Text 2"/>
          <p:cNvSpPr/>
          <p:nvPr/>
        </p:nvSpPr>
        <p:spPr>
          <a:xfrm>
            <a:off x="703174" y="2956998"/>
            <a:ext cx="7589520" cy="1543050"/>
          </a:xfrm>
          <a:prstGeom prst="rect">
            <a:avLst/>
          </a:prstGeom>
          <a:noFill/>
          <a:ln/>
        </p:spPr>
        <p:txBody>
          <a:bodyPr wrap="square" lIns="0" tIns="0" rIns="0" bIns="0" rtlCol="0" anchor="t">
            <a:normAutofit/>
          </a:bodyPr>
          <a:lstStyle/>
          <a:p>
            <a:pPr marL="0" indent="0" algn="l">
              <a:lnSpc>
                <a:spcPts val="3790"/>
              </a:lnSpc>
              <a:buNone/>
            </a:pPr>
            <a:r>
              <a:rPr lang="en-US" sz="2707" b="1" dirty="0">
                <a:solidFill>
                  <a:srgbClr val="FFFFFF"/>
                </a:solidFill>
                <a:latin typeface="Arial" pitchFamily="34" charset="0"/>
                <a:ea typeface="Arial" pitchFamily="34" charset="-122"/>
                <a:cs typeface="Arial" pitchFamily="34" charset="-120"/>
              </a:rPr>
              <a:t>La Direction vous demande une analyse plus en profondeur identifiant les principales actions à court et moyen terme.</a:t>
            </a:r>
            <a:endParaRPr lang="en-US" sz="2707"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522372"/>
            <a:ext cx="7543800" cy="434111"/>
          </a:xfrm>
          <a:prstGeom prst="rect">
            <a:avLst/>
          </a:prstGeom>
        </p:spPr>
      </p:pic>
      <p:sp>
        <p:nvSpPr>
          <p:cNvPr id="9" name="Text 3"/>
          <p:cNvSpPr/>
          <p:nvPr/>
        </p:nvSpPr>
        <p:spPr>
          <a:xfrm>
            <a:off x="256946" y="205740"/>
            <a:ext cx="12801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Cahier des charges</a:t>
            </a:r>
            <a:endParaRPr lang="en-US" sz="973" dirty="0"/>
          </a:p>
        </p:txBody>
      </p:sp>
      <p:pic>
        <p:nvPicPr>
          <p:cNvPr id="10"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478378" y="-2165413"/>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852721" y="-1490586"/>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522976" y="-156362"/>
            <a:ext cx="3419856" cy="2982716"/>
          </a:xfrm>
          <a:prstGeom prst="rect">
            <a:avLst/>
          </a:prstGeom>
        </p:spPr>
      </p:pic>
      <p:sp>
        <p:nvSpPr>
          <p:cNvPr id="6" name="Text 1"/>
          <p:cNvSpPr/>
          <p:nvPr/>
        </p:nvSpPr>
        <p:spPr>
          <a:xfrm>
            <a:off x="703174" y="650138"/>
            <a:ext cx="7772400" cy="1903095"/>
          </a:xfrm>
          <a:prstGeom prst="rect">
            <a:avLst/>
          </a:prstGeom>
          <a:noFill/>
          <a:ln/>
        </p:spPr>
        <p:txBody>
          <a:bodyPr wrap="square" lIns="0" tIns="0" rIns="0" bIns="0" rtlCol="0" anchor="t">
            <a:normAutofit/>
          </a:bodyPr>
          <a:lstStyle/>
          <a:p>
            <a:pPr marL="0" indent="0" algn="l">
              <a:lnSpc>
                <a:spcPts val="6929"/>
              </a:lnSpc>
              <a:buNone/>
            </a:pPr>
            <a:r>
              <a:rPr lang="en-US" sz="5330" b="1" dirty="0">
                <a:solidFill>
                  <a:srgbClr val="FFFFFF"/>
                </a:solidFill>
                <a:latin typeface="Arial" pitchFamily="34" charset="0"/>
                <a:ea typeface="Arial" pitchFamily="34" charset="-122"/>
                <a:cs typeface="Arial" pitchFamily="34" charset="-120"/>
              </a:rPr>
              <a:t>La Direction vous demande une analys...</a:t>
            </a:r>
            <a:endParaRPr lang="en-US" sz="5330" dirty="0"/>
          </a:p>
        </p:txBody>
      </p:sp>
      <p:sp>
        <p:nvSpPr>
          <p:cNvPr id="7" name="Text 2"/>
          <p:cNvSpPr/>
          <p:nvPr/>
        </p:nvSpPr>
        <p:spPr>
          <a:xfrm>
            <a:off x="703174" y="2956998"/>
            <a:ext cx="7315200" cy="1543050"/>
          </a:xfrm>
          <a:prstGeom prst="rect">
            <a:avLst/>
          </a:prstGeom>
          <a:noFill/>
          <a:ln/>
        </p:spPr>
        <p:txBody>
          <a:bodyPr wrap="square" lIns="0" tIns="0" rIns="0" bIns="0" rtlCol="0" anchor="t">
            <a:normAutofit/>
          </a:bodyPr>
          <a:lstStyle/>
          <a:p>
            <a:pPr marL="0" indent="0" algn="l">
              <a:lnSpc>
                <a:spcPts val="3790"/>
              </a:lnSpc>
              <a:buNone/>
            </a:pPr>
            <a:r>
              <a:rPr lang="en-US" sz="2707" b="1" dirty="0">
                <a:solidFill>
                  <a:srgbClr val="FFFFFF"/>
                </a:solidFill>
                <a:latin typeface="Arial" pitchFamily="34" charset="0"/>
                <a:ea typeface="Arial" pitchFamily="34" charset="-122"/>
                <a:cs typeface="Arial" pitchFamily="34" charset="-120"/>
              </a:rPr>
              <a:t>Cette démarche doit permettre de définir des exigences et d'en déduire des actions concrètes et pertinentes.</a:t>
            </a:r>
            <a:endParaRPr lang="en-US" sz="2707"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522372"/>
            <a:ext cx="7686446" cy="434111"/>
          </a:xfrm>
          <a:prstGeom prst="rect">
            <a:avLst/>
          </a:prstGeom>
        </p:spPr>
      </p:pic>
      <p:sp>
        <p:nvSpPr>
          <p:cNvPr id="9" name="Text 3"/>
          <p:cNvSpPr/>
          <p:nvPr/>
        </p:nvSpPr>
        <p:spPr>
          <a:xfrm>
            <a:off x="256946" y="205740"/>
            <a:ext cx="12801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Cahier des charges</a:t>
            </a:r>
            <a:endParaRPr lang="en-US" sz="973" dirty="0"/>
          </a:p>
        </p:txBody>
      </p:sp>
      <p:pic>
        <p:nvPicPr>
          <p:cNvPr id="10"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49808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Définition d’une cible à co...</a:t>
            </a:r>
            <a:endParaRPr lang="en-US" sz="4188" dirty="0"/>
          </a:p>
        </p:txBody>
      </p:sp>
      <p:sp>
        <p:nvSpPr>
          <p:cNvPr id="7" name="Text 2"/>
          <p:cNvSpPr/>
          <p:nvPr/>
        </p:nvSpPr>
        <p:spPr>
          <a:xfrm>
            <a:off x="1076249" y="1789938"/>
            <a:ext cx="7406640" cy="977265"/>
          </a:xfrm>
          <a:prstGeom prst="rect">
            <a:avLst/>
          </a:prstGeom>
          <a:noFill/>
          <a:ln/>
        </p:spPr>
        <p:txBody>
          <a:bodyPr wrap="square" lIns="0" tIns="0" rIns="0" bIns="0" rtlCol="0" anchor="t">
            <a:normAutofit/>
          </a:bodyPr>
          <a:lstStyle/>
          <a:p>
            <a:pPr marL="0" indent="0" algn="l">
              <a:lnSpc>
                <a:spcPts val="3612"/>
              </a:lnSpc>
              <a:buNone/>
            </a:pPr>
            <a:r>
              <a:rPr lang="en-US" sz="2580" b="1" dirty="0">
                <a:solidFill>
                  <a:srgbClr val="FFFFFF"/>
                </a:solidFill>
                <a:latin typeface="Arial" pitchFamily="34" charset="0"/>
                <a:ea typeface="Arial" pitchFamily="34" charset="-122"/>
                <a:cs typeface="Arial" pitchFamily="34" charset="-120"/>
              </a:rPr>
              <a:t>Traduire le lien entre les exigences que vous aurez défini et les solutions proposées </a:t>
            </a:r>
            <a:endParaRPr lang="en-US" sz="2580" dirty="0"/>
          </a:p>
        </p:txBody>
      </p:sp>
      <p:sp>
        <p:nvSpPr>
          <p:cNvPr id="8" name="Text 3"/>
          <p:cNvSpPr/>
          <p:nvPr/>
        </p:nvSpPr>
        <p:spPr>
          <a:xfrm>
            <a:off x="1076249" y="3074784"/>
            <a:ext cx="4572000" cy="514350"/>
          </a:xfrm>
          <a:prstGeom prst="rect">
            <a:avLst/>
          </a:prstGeom>
          <a:noFill/>
          <a:ln/>
        </p:spPr>
        <p:txBody>
          <a:bodyPr wrap="square" lIns="0" tIns="0" rIns="0" bIns="0" rtlCol="0" anchor="t">
            <a:normAutofit/>
          </a:bodyPr>
          <a:lstStyle/>
          <a:p>
            <a:pPr marL="0" indent="0" algn="l">
              <a:lnSpc>
                <a:spcPts val="3612"/>
              </a:lnSpc>
              <a:buNone/>
            </a:pPr>
            <a:r>
              <a:rPr lang="en-US" sz="2580" b="1" dirty="0">
                <a:solidFill>
                  <a:srgbClr val="FFFFFF"/>
                </a:solidFill>
                <a:latin typeface="Arial" pitchFamily="34" charset="0"/>
                <a:ea typeface="Arial" pitchFamily="34" charset="-122"/>
                <a:cs typeface="Arial" pitchFamily="34" charset="-120"/>
              </a:rPr>
              <a:t>Architecture / urbanisme SI</a:t>
            </a:r>
            <a:endParaRPr lang="en-US" sz="2580" dirty="0"/>
          </a:p>
        </p:txBody>
      </p:sp>
      <p:pic>
        <p:nvPicPr>
          <p:cNvPr id="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67335" cy="488118"/>
          </a:xfrm>
          <a:prstGeom prst="rect">
            <a:avLst/>
          </a:prstGeom>
        </p:spPr>
      </p:pic>
      <p:pic>
        <p:nvPicPr>
          <p:cNvPr id="10"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074784"/>
            <a:ext cx="167335" cy="488118"/>
          </a:xfrm>
          <a:prstGeom prst="rect">
            <a:avLst/>
          </a:prstGeom>
        </p:spPr>
      </p:pic>
      <p:sp>
        <p:nvSpPr>
          <p:cNvPr id="11" name="Text 4"/>
          <p:cNvSpPr/>
          <p:nvPr/>
        </p:nvSpPr>
        <p:spPr>
          <a:xfrm>
            <a:off x="256946" y="205740"/>
            <a:ext cx="12801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Cahier des charges</a:t>
            </a:r>
            <a:endParaRPr lang="en-US" sz="973" dirty="0"/>
          </a:p>
        </p:txBody>
      </p:sp>
      <p:pic>
        <p:nvPicPr>
          <p:cNvPr id="12" name="Image 5"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478378" y="-2165413"/>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852721" y="-1490586"/>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522976" y="-156362"/>
            <a:ext cx="3419856" cy="2982716"/>
          </a:xfrm>
          <a:prstGeom prst="rect">
            <a:avLst/>
          </a:prstGeom>
        </p:spPr>
      </p:pic>
      <p:sp>
        <p:nvSpPr>
          <p:cNvPr id="6" name="Text 1"/>
          <p:cNvSpPr/>
          <p:nvPr/>
        </p:nvSpPr>
        <p:spPr>
          <a:xfrm>
            <a:off x="703174" y="1217981"/>
            <a:ext cx="4297680" cy="977265"/>
          </a:xfrm>
          <a:prstGeom prst="rect">
            <a:avLst/>
          </a:prstGeom>
          <a:noFill/>
          <a:ln/>
        </p:spPr>
        <p:txBody>
          <a:bodyPr wrap="square" lIns="0" tIns="0" rIns="0" bIns="0" rtlCol="0" anchor="t">
            <a:normAutofit/>
          </a:bodyPr>
          <a:lstStyle/>
          <a:p>
            <a:pPr marL="0" indent="0" algn="l">
              <a:lnSpc>
                <a:spcPts val="6929"/>
              </a:lnSpc>
              <a:buNone/>
            </a:pPr>
            <a:r>
              <a:rPr lang="en-US" sz="5330" b="1" dirty="0">
                <a:solidFill>
                  <a:srgbClr val="FFFFFF"/>
                </a:solidFill>
                <a:latin typeface="Arial" pitchFamily="34" charset="0"/>
                <a:ea typeface="Arial" pitchFamily="34" charset="-122"/>
                <a:cs typeface="Arial" pitchFamily="34" charset="-120"/>
              </a:rPr>
              <a:t>Qui suis je ?</a:t>
            </a:r>
            <a:endParaRPr lang="en-US" sz="5330" dirty="0"/>
          </a:p>
        </p:txBody>
      </p:sp>
      <p:sp>
        <p:nvSpPr>
          <p:cNvPr id="7" name="Text 2"/>
          <p:cNvSpPr/>
          <p:nvPr/>
        </p:nvSpPr>
        <p:spPr>
          <a:xfrm>
            <a:off x="703174" y="2588209"/>
            <a:ext cx="5943600" cy="1337310"/>
          </a:xfrm>
          <a:prstGeom prst="rect">
            <a:avLst/>
          </a:prstGeom>
          <a:noFill/>
          <a:ln/>
        </p:spPr>
        <p:txBody>
          <a:bodyPr wrap="square" lIns="0" tIns="0" rIns="0" bIns="0" rtlCol="0" anchor="t">
            <a:normAutofit/>
          </a:bodyPr>
          <a:lstStyle/>
          <a:p>
            <a:pPr marL="0" indent="0" algn="l">
              <a:lnSpc>
                <a:spcPts val="4949"/>
              </a:lnSpc>
              <a:buNone/>
            </a:pPr>
            <a:r>
              <a:rPr lang="en-US" sz="3807" b="1" dirty="0">
                <a:solidFill>
                  <a:srgbClr val="FFFFFF"/>
                </a:solidFill>
                <a:latin typeface="Arial" pitchFamily="34" charset="0"/>
                <a:ea typeface="Arial" pitchFamily="34" charset="-122"/>
                <a:cs typeface="Arial" pitchFamily="34" charset="-120"/>
              </a:rPr>
              <a:t>Je représente la Société PAPCAR</a:t>
            </a:r>
            <a:endParaRPr lang="en-US" sz="3807"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154098"/>
            <a:ext cx="5892394" cy="43411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77240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Définition d’une stratégie à...</a:t>
            </a:r>
            <a:endParaRPr lang="en-US" sz="4188" dirty="0"/>
          </a:p>
        </p:txBody>
      </p:sp>
      <p:sp>
        <p:nvSpPr>
          <p:cNvPr id="7" name="Text 2"/>
          <p:cNvSpPr/>
          <p:nvPr/>
        </p:nvSpPr>
        <p:spPr>
          <a:xfrm>
            <a:off x="1076249" y="1789938"/>
            <a:ext cx="7406640" cy="977265"/>
          </a:xfrm>
          <a:prstGeom prst="rect">
            <a:avLst/>
          </a:prstGeom>
          <a:noFill/>
          <a:ln/>
        </p:spPr>
        <p:txBody>
          <a:bodyPr wrap="square" lIns="0" tIns="0" rIns="0" bIns="0" rtlCol="0" anchor="t">
            <a:normAutofit/>
          </a:bodyPr>
          <a:lstStyle/>
          <a:p>
            <a:pPr marL="0" indent="0" algn="l">
              <a:lnSpc>
                <a:spcPts val="3612"/>
              </a:lnSpc>
              <a:buNone/>
            </a:pPr>
            <a:r>
              <a:rPr lang="en-US" sz="2580" b="1" dirty="0">
                <a:solidFill>
                  <a:srgbClr val="FFFFFF"/>
                </a:solidFill>
                <a:latin typeface="Arial" pitchFamily="34" charset="0"/>
                <a:ea typeface="Arial" pitchFamily="34" charset="-122"/>
                <a:cs typeface="Arial" pitchFamily="34" charset="-120"/>
              </a:rPr>
              <a:t>Traduire le lien entre les exigences que vous aurez défini et les solutions proposées </a:t>
            </a:r>
            <a:endParaRPr lang="en-US" sz="2580" dirty="0"/>
          </a:p>
        </p:txBody>
      </p:sp>
      <p:sp>
        <p:nvSpPr>
          <p:cNvPr id="8" name="Text 3"/>
          <p:cNvSpPr/>
          <p:nvPr/>
        </p:nvSpPr>
        <p:spPr>
          <a:xfrm>
            <a:off x="1076249" y="3074784"/>
            <a:ext cx="4572000" cy="514350"/>
          </a:xfrm>
          <a:prstGeom prst="rect">
            <a:avLst/>
          </a:prstGeom>
          <a:noFill/>
          <a:ln/>
        </p:spPr>
        <p:txBody>
          <a:bodyPr wrap="square" lIns="0" tIns="0" rIns="0" bIns="0" rtlCol="0" anchor="t">
            <a:normAutofit/>
          </a:bodyPr>
          <a:lstStyle/>
          <a:p>
            <a:pPr marL="0" indent="0" algn="l">
              <a:lnSpc>
                <a:spcPts val="3612"/>
              </a:lnSpc>
              <a:buNone/>
            </a:pPr>
            <a:r>
              <a:rPr lang="en-US" sz="2580" b="1" dirty="0">
                <a:solidFill>
                  <a:srgbClr val="FFFFFF"/>
                </a:solidFill>
                <a:latin typeface="Arial" pitchFamily="34" charset="0"/>
                <a:ea typeface="Arial" pitchFamily="34" charset="-122"/>
                <a:cs typeface="Arial" pitchFamily="34" charset="-120"/>
              </a:rPr>
              <a:t>Architecture / urbanisme SI</a:t>
            </a:r>
            <a:endParaRPr lang="en-US" sz="2580" dirty="0"/>
          </a:p>
        </p:txBody>
      </p:sp>
      <p:pic>
        <p:nvPicPr>
          <p:cNvPr id="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67335" cy="488118"/>
          </a:xfrm>
          <a:prstGeom prst="rect">
            <a:avLst/>
          </a:prstGeom>
        </p:spPr>
      </p:pic>
      <p:pic>
        <p:nvPicPr>
          <p:cNvPr id="10"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074784"/>
            <a:ext cx="167335" cy="488118"/>
          </a:xfrm>
          <a:prstGeom prst="rect">
            <a:avLst/>
          </a:prstGeom>
        </p:spPr>
      </p:pic>
      <p:sp>
        <p:nvSpPr>
          <p:cNvPr id="11" name="Text 4"/>
          <p:cNvSpPr/>
          <p:nvPr/>
        </p:nvSpPr>
        <p:spPr>
          <a:xfrm>
            <a:off x="256946" y="205740"/>
            <a:ext cx="12801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Cahier des charges</a:t>
            </a:r>
            <a:endParaRPr lang="en-US" sz="973" dirty="0"/>
          </a:p>
        </p:txBody>
      </p:sp>
      <p:pic>
        <p:nvPicPr>
          <p:cNvPr id="12" name="Image 5"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478378" y="-2165413"/>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852721" y="-1490586"/>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522976" y="-156362"/>
            <a:ext cx="3419856" cy="2982716"/>
          </a:xfrm>
          <a:prstGeom prst="rect">
            <a:avLst/>
          </a:prstGeom>
        </p:spPr>
      </p:pic>
      <p:sp>
        <p:nvSpPr>
          <p:cNvPr id="6" name="Text 1"/>
          <p:cNvSpPr/>
          <p:nvPr/>
        </p:nvSpPr>
        <p:spPr>
          <a:xfrm>
            <a:off x="703174" y="814216"/>
            <a:ext cx="7680960" cy="1903095"/>
          </a:xfrm>
          <a:prstGeom prst="rect">
            <a:avLst/>
          </a:prstGeom>
          <a:noFill/>
          <a:ln/>
        </p:spPr>
        <p:txBody>
          <a:bodyPr wrap="square" lIns="0" tIns="0" rIns="0" bIns="0" rtlCol="0" anchor="t">
            <a:normAutofit/>
          </a:bodyPr>
          <a:lstStyle/>
          <a:p>
            <a:pPr marL="0" indent="0" algn="l">
              <a:lnSpc>
                <a:spcPts val="6929"/>
              </a:lnSpc>
              <a:buNone/>
            </a:pPr>
            <a:r>
              <a:rPr lang="en-US" sz="5330" b="1" dirty="0">
                <a:solidFill>
                  <a:srgbClr val="FFFFFF"/>
                </a:solidFill>
                <a:latin typeface="Arial" pitchFamily="34" charset="0"/>
                <a:ea typeface="Arial" pitchFamily="34" charset="-122"/>
                <a:cs typeface="Arial" pitchFamily="34" charset="-120"/>
              </a:rPr>
              <a:t>Transformation et Conduite du Change...</a:t>
            </a:r>
            <a:endParaRPr lang="en-US" sz="5330" dirty="0"/>
          </a:p>
        </p:txBody>
      </p:sp>
      <p:sp>
        <p:nvSpPr>
          <p:cNvPr id="7" name="Text 2"/>
          <p:cNvSpPr/>
          <p:nvPr/>
        </p:nvSpPr>
        <p:spPr>
          <a:xfrm>
            <a:off x="703174" y="3120561"/>
            <a:ext cx="7680960" cy="1234440"/>
          </a:xfrm>
          <a:prstGeom prst="rect">
            <a:avLst/>
          </a:prstGeom>
          <a:noFill/>
          <a:ln/>
        </p:spPr>
        <p:txBody>
          <a:bodyPr wrap="square" lIns="0" tIns="0" rIns="0" bIns="0" rtlCol="0" anchor="t">
            <a:normAutofit/>
          </a:bodyPr>
          <a:lstStyle/>
          <a:p>
            <a:pPr marL="0" indent="0" algn="l">
              <a:lnSpc>
                <a:spcPts val="2982"/>
              </a:lnSpc>
              <a:buNone/>
            </a:pPr>
            <a:r>
              <a:rPr lang="en-US" sz="1988" b="1" dirty="0">
                <a:solidFill>
                  <a:srgbClr val="FFFFFF"/>
                </a:solidFill>
                <a:latin typeface="Arial" pitchFamily="34" charset="0"/>
                <a:ea typeface="Arial" pitchFamily="34" charset="-122"/>
                <a:cs typeface="Arial" pitchFamily="34" charset="-120"/>
              </a:rPr>
              <a:t>Quels impacts aura cette orientation sur les besoins de "gouvernance du SI" et sur l’organisation des compétences et des ressources dites jusqu’alors "informatiques" ? </a:t>
            </a:r>
            <a:endParaRPr lang="en-US" sz="1988"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686450"/>
            <a:ext cx="7640726" cy="434111"/>
          </a:xfrm>
          <a:prstGeom prst="rect">
            <a:avLst/>
          </a:prstGeom>
        </p:spPr>
      </p:pic>
      <p:sp>
        <p:nvSpPr>
          <p:cNvPr id="9" name="Text 3"/>
          <p:cNvSpPr/>
          <p:nvPr/>
        </p:nvSpPr>
        <p:spPr>
          <a:xfrm>
            <a:off x="256946" y="205740"/>
            <a:ext cx="12801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Cahier des charges</a:t>
            </a:r>
            <a:endParaRPr lang="en-US" sz="973" dirty="0"/>
          </a:p>
        </p:txBody>
      </p:sp>
      <p:pic>
        <p:nvPicPr>
          <p:cNvPr id="10"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768096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Quels impacts aura cette o...</a:t>
            </a:r>
            <a:endParaRPr lang="en-US" sz="4188" dirty="0"/>
          </a:p>
        </p:txBody>
      </p:sp>
      <p:sp>
        <p:nvSpPr>
          <p:cNvPr id="7" name="Text 2"/>
          <p:cNvSpPr/>
          <p:nvPr/>
        </p:nvSpPr>
        <p:spPr>
          <a:xfrm>
            <a:off x="1106424" y="1789938"/>
            <a:ext cx="31089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Nouveaux rôles</a:t>
            </a:r>
            <a:endParaRPr lang="en-US" sz="3046" dirty="0"/>
          </a:p>
        </p:txBody>
      </p:sp>
      <p:sp>
        <p:nvSpPr>
          <p:cNvPr id="8" name="Text 3"/>
          <p:cNvSpPr/>
          <p:nvPr/>
        </p:nvSpPr>
        <p:spPr>
          <a:xfrm>
            <a:off x="1106424" y="2674620"/>
            <a:ext cx="411480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Nouvelles structures</a:t>
            </a:r>
            <a:endParaRPr lang="en-US" sz="3046" dirty="0"/>
          </a:p>
        </p:txBody>
      </p:sp>
      <p:sp>
        <p:nvSpPr>
          <p:cNvPr id="9" name="Text 4"/>
          <p:cNvSpPr/>
          <p:nvPr/>
        </p:nvSpPr>
        <p:spPr>
          <a:xfrm>
            <a:off x="1106424" y="3559302"/>
            <a:ext cx="6309360" cy="118300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Nouveaux outils nécessaires en regard de ces transformations</a:t>
            </a:r>
            <a:endParaRPr lang="en-US" sz="3046" dirty="0"/>
          </a:p>
        </p:txBody>
      </p:sp>
      <p:sp>
        <p:nvSpPr>
          <p:cNvPr id="10" name="Text 5"/>
          <p:cNvSpPr/>
          <p:nvPr/>
        </p:nvSpPr>
        <p:spPr>
          <a:xfrm>
            <a:off x="1106424" y="5020056"/>
            <a:ext cx="36576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a:t>
            </a:r>
            <a:endParaRPr lang="en-US" sz="3046" dirty="0"/>
          </a:p>
        </p:txBody>
      </p:sp>
      <p:pic>
        <p:nvPicPr>
          <p:cNvPr id="11"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97510" cy="576072"/>
          </a:xfrm>
          <a:prstGeom prst="rect">
            <a:avLst/>
          </a:prstGeom>
        </p:spPr>
      </p:pic>
      <p:pic>
        <p:nvPicPr>
          <p:cNvPr id="12"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674620"/>
            <a:ext cx="197510" cy="576072"/>
          </a:xfrm>
          <a:prstGeom prst="rect">
            <a:avLst/>
          </a:prstGeom>
        </p:spPr>
      </p:pic>
      <p:pic>
        <p:nvPicPr>
          <p:cNvPr id="13"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559302"/>
            <a:ext cx="197510" cy="576072"/>
          </a:xfrm>
          <a:prstGeom prst="rect">
            <a:avLst/>
          </a:prstGeom>
        </p:spPr>
      </p:pic>
      <p:pic>
        <p:nvPicPr>
          <p:cNvPr id="14" name="Image 6"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5020056"/>
            <a:ext cx="197510" cy="576072"/>
          </a:xfrm>
          <a:prstGeom prst="rect">
            <a:avLst/>
          </a:prstGeom>
        </p:spPr>
      </p:pic>
      <p:sp>
        <p:nvSpPr>
          <p:cNvPr id="15" name="Text 6"/>
          <p:cNvSpPr/>
          <p:nvPr/>
        </p:nvSpPr>
        <p:spPr>
          <a:xfrm>
            <a:off x="256946" y="205740"/>
            <a:ext cx="12801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Cahier des charges</a:t>
            </a:r>
            <a:endParaRPr lang="en-US" sz="973" dirty="0"/>
          </a:p>
        </p:txBody>
      </p:sp>
      <p:pic>
        <p:nvPicPr>
          <p:cNvPr id="16" name="Image 7"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5601614" y="1905667"/>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6665062" y="2469909"/>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7095744" y="3302127"/>
            <a:ext cx="2011680" cy="1754448"/>
          </a:xfrm>
          <a:prstGeom prst="rect">
            <a:avLst/>
          </a:prstGeom>
        </p:spPr>
      </p:pic>
      <p:sp>
        <p:nvSpPr>
          <p:cNvPr id="6" name="Text 1"/>
          <p:cNvSpPr/>
          <p:nvPr/>
        </p:nvSpPr>
        <p:spPr>
          <a:xfrm>
            <a:off x="703174" y="642938"/>
            <a:ext cx="5212080" cy="771525"/>
          </a:xfrm>
          <a:prstGeom prst="rect">
            <a:avLst/>
          </a:prstGeom>
          <a:noFill/>
          <a:ln/>
        </p:spPr>
        <p:txBody>
          <a:bodyPr wrap="square" lIns="0" tIns="0" rIns="0" bIns="0" rtlCol="0" anchor="t">
            <a:normAutofit/>
          </a:bodyPr>
          <a:lstStyle/>
          <a:p>
            <a:pPr marL="0" indent="0" algn="l">
              <a:lnSpc>
                <a:spcPts val="5444"/>
              </a:lnSpc>
              <a:buNone/>
            </a:pPr>
            <a:r>
              <a:rPr lang="en-US" sz="4188" b="1" dirty="0">
                <a:solidFill>
                  <a:srgbClr val="FFFFFF"/>
                </a:solidFill>
                <a:latin typeface="Arial" pitchFamily="34" charset="0"/>
                <a:ea typeface="Arial" pitchFamily="34" charset="-122"/>
                <a:cs typeface="Arial" pitchFamily="34" charset="-120"/>
              </a:rPr>
              <a:t>Définition du projet</a:t>
            </a:r>
            <a:endParaRPr lang="en-US" sz="4188" dirty="0"/>
          </a:p>
        </p:txBody>
      </p:sp>
      <p:sp>
        <p:nvSpPr>
          <p:cNvPr id="7" name="Text 2"/>
          <p:cNvSpPr/>
          <p:nvPr/>
        </p:nvSpPr>
        <p:spPr>
          <a:xfrm>
            <a:off x="1106424" y="1789938"/>
            <a:ext cx="365760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    Equipe nécessaire</a:t>
            </a:r>
            <a:endParaRPr lang="en-US" sz="3046" dirty="0"/>
          </a:p>
        </p:txBody>
      </p:sp>
      <p:sp>
        <p:nvSpPr>
          <p:cNvPr id="8" name="Text 3"/>
          <p:cNvSpPr/>
          <p:nvPr/>
        </p:nvSpPr>
        <p:spPr>
          <a:xfrm>
            <a:off x="1106424" y="2674620"/>
            <a:ext cx="246888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    Lotissement</a:t>
            </a:r>
            <a:endParaRPr lang="en-US" sz="3046" dirty="0"/>
          </a:p>
        </p:txBody>
      </p:sp>
      <p:sp>
        <p:nvSpPr>
          <p:cNvPr id="9" name="Text 4"/>
          <p:cNvSpPr/>
          <p:nvPr/>
        </p:nvSpPr>
        <p:spPr>
          <a:xfrm>
            <a:off x="1106424" y="3559302"/>
            <a:ext cx="246888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    Planification</a:t>
            </a:r>
            <a:endParaRPr lang="en-US" sz="3046" dirty="0"/>
          </a:p>
        </p:txBody>
      </p:sp>
      <p:sp>
        <p:nvSpPr>
          <p:cNvPr id="10" name="Text 5"/>
          <p:cNvSpPr/>
          <p:nvPr/>
        </p:nvSpPr>
        <p:spPr>
          <a:xfrm>
            <a:off x="1106424" y="4443984"/>
            <a:ext cx="374904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    Analyse de Risque</a:t>
            </a:r>
            <a:endParaRPr lang="en-US" sz="3046" dirty="0"/>
          </a:p>
        </p:txBody>
      </p:sp>
      <p:sp>
        <p:nvSpPr>
          <p:cNvPr id="11" name="Text 6"/>
          <p:cNvSpPr/>
          <p:nvPr/>
        </p:nvSpPr>
        <p:spPr>
          <a:xfrm>
            <a:off x="1106424" y="5328666"/>
            <a:ext cx="6858000" cy="61722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Ne pas traiter le chiffrage financier </a:t>
            </a:r>
            <a:endParaRPr lang="en-US" sz="3046" dirty="0"/>
          </a:p>
        </p:txBody>
      </p:sp>
      <p:pic>
        <p:nvPicPr>
          <p:cNvPr id="12"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1789938"/>
            <a:ext cx="197510" cy="576072"/>
          </a:xfrm>
          <a:prstGeom prst="rect">
            <a:avLst/>
          </a:prstGeom>
        </p:spPr>
      </p:pic>
      <p:pic>
        <p:nvPicPr>
          <p:cNvPr id="13" name="Image 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2674620"/>
            <a:ext cx="197510" cy="576072"/>
          </a:xfrm>
          <a:prstGeom prst="rect">
            <a:avLst/>
          </a:prstGeom>
        </p:spPr>
      </p:pic>
      <p:pic>
        <p:nvPicPr>
          <p:cNvPr id="14" name="Image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3559302"/>
            <a:ext cx="197510" cy="576072"/>
          </a:xfrm>
          <a:prstGeom prst="rect">
            <a:avLst/>
          </a:prstGeom>
        </p:spPr>
      </p:pic>
      <p:pic>
        <p:nvPicPr>
          <p:cNvPr id="15" name="Image 6"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4443984"/>
            <a:ext cx="197510" cy="576072"/>
          </a:xfrm>
          <a:prstGeom prst="rect">
            <a:avLst/>
          </a:prstGeom>
        </p:spPr>
      </p:pic>
      <p:pic>
        <p:nvPicPr>
          <p:cNvPr id="16" name="Image 7"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74" y="5328666"/>
            <a:ext cx="197510" cy="576072"/>
          </a:xfrm>
          <a:prstGeom prst="rect">
            <a:avLst/>
          </a:prstGeom>
        </p:spPr>
      </p:pic>
      <p:sp>
        <p:nvSpPr>
          <p:cNvPr id="17" name="Text 7"/>
          <p:cNvSpPr/>
          <p:nvPr/>
        </p:nvSpPr>
        <p:spPr>
          <a:xfrm>
            <a:off x="256946" y="205740"/>
            <a:ext cx="12801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Cahier des charges</a:t>
            </a:r>
            <a:endParaRPr lang="en-US" sz="973" dirty="0"/>
          </a:p>
        </p:txBody>
      </p:sp>
      <p:pic>
        <p:nvPicPr>
          <p:cNvPr id="18" name="Image 8"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6946" y="388849"/>
            <a:ext cx="256946" cy="2263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0000">
            <a:off x="-655625" y="-2053285"/>
            <a:ext cx="10357409" cy="9145143"/>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900000">
            <a:off x="1254557" y="-1061618"/>
            <a:ext cx="6541618" cy="7161809"/>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900000">
            <a:off x="2410358" y="511778"/>
            <a:ext cx="4506163" cy="3930148"/>
          </a:xfrm>
          <a:prstGeom prst="rect">
            <a:avLst/>
          </a:prstGeom>
        </p:spPr>
      </p:pic>
      <p:sp>
        <p:nvSpPr>
          <p:cNvPr id="6" name="Text 1"/>
          <p:cNvSpPr/>
          <p:nvPr/>
        </p:nvSpPr>
        <p:spPr>
          <a:xfrm>
            <a:off x="2225650" y="1903095"/>
            <a:ext cx="4754880" cy="1337310"/>
          </a:xfrm>
          <a:prstGeom prst="rect">
            <a:avLst/>
          </a:prstGeom>
          <a:noFill/>
          <a:ln/>
        </p:spPr>
        <p:txBody>
          <a:bodyPr wrap="square" lIns="0" tIns="0" rIns="0" bIns="0" rtlCol="0" anchor="t">
            <a:normAutofit/>
          </a:bodyPr>
          <a:lstStyle/>
          <a:p>
            <a:pPr marL="0" indent="0" algn="ctr">
              <a:lnSpc>
                <a:spcPts val="9898"/>
              </a:lnSpc>
              <a:buNone/>
            </a:pPr>
            <a:r>
              <a:rPr lang="en-US" sz="7614" b="1" dirty="0">
                <a:solidFill>
                  <a:srgbClr val="FFFFFF"/>
                </a:solidFill>
                <a:latin typeface="Arial" pitchFamily="34" charset="0"/>
                <a:ea typeface="Arial" pitchFamily="34" charset="-122"/>
                <a:cs typeface="Arial" pitchFamily="34" charset="-120"/>
              </a:rPr>
              <a:t>Roadmap</a:t>
            </a:r>
            <a:endParaRPr lang="en-US" sz="7614"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1343254" y="2319719"/>
            <a:ext cx="1645920" cy="514350"/>
          </a:xfrm>
          <a:prstGeom prst="rect">
            <a:avLst/>
          </a:prstGeom>
          <a:noFill/>
          <a:ln/>
        </p:spPr>
        <p:txBody>
          <a:bodyPr wrap="square" lIns="0" tIns="0" rIns="0" bIns="0" rtlCol="0" anchor="t">
            <a:normAutofit/>
          </a:bodyPr>
          <a:lstStyle/>
          <a:p>
            <a:pPr marL="0" indent="0" algn="ctr">
              <a:lnSpc>
                <a:spcPts val="3731"/>
              </a:lnSpc>
              <a:buNone/>
            </a:pPr>
            <a:r>
              <a:rPr lang="en-US" sz="2665" b="1" dirty="0">
                <a:solidFill>
                  <a:srgbClr val="FFFFFF"/>
                </a:solidFill>
                <a:latin typeface="Arial" pitchFamily="34" charset="0"/>
                <a:ea typeface="Arial" pitchFamily="34" charset="-122"/>
                <a:cs typeface="Arial" pitchFamily="34" charset="-120"/>
              </a:rPr>
              <a:t>Roadmap</a:t>
            </a:r>
            <a:endParaRPr lang="en-US" sz="2665" dirty="0"/>
          </a:p>
        </p:txBody>
      </p:sp>
      <p:sp>
        <p:nvSpPr>
          <p:cNvPr id="7" name="Text 2"/>
          <p:cNvSpPr/>
          <p:nvPr/>
        </p:nvSpPr>
        <p:spPr>
          <a:xfrm>
            <a:off x="5350154" y="1131570"/>
            <a:ext cx="91440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Kick Off </a:t>
            </a:r>
            <a:endParaRPr lang="en-US" sz="1692" dirty="0"/>
          </a:p>
        </p:txBody>
      </p:sp>
      <p:sp>
        <p:nvSpPr>
          <p:cNvPr id="8" name="Text 3"/>
          <p:cNvSpPr/>
          <p:nvPr/>
        </p:nvSpPr>
        <p:spPr>
          <a:xfrm>
            <a:off x="6767474" y="3668859"/>
            <a:ext cx="118872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Debriefing</a:t>
            </a:r>
            <a:endParaRPr lang="en-US" sz="1692" dirty="0"/>
          </a:p>
        </p:txBody>
      </p:sp>
      <p:sp>
        <p:nvSpPr>
          <p:cNvPr id="9" name="Text 4"/>
          <p:cNvSpPr/>
          <p:nvPr/>
        </p:nvSpPr>
        <p:spPr>
          <a:xfrm>
            <a:off x="8167421" y="960291"/>
            <a:ext cx="146304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Soutenance Intermédiaire </a:t>
            </a:r>
            <a:endParaRPr lang="en-US" sz="1692" dirty="0"/>
          </a:p>
        </p:txBody>
      </p:sp>
      <p:sp>
        <p:nvSpPr>
          <p:cNvPr id="10" name="Text 5"/>
          <p:cNvSpPr/>
          <p:nvPr/>
        </p:nvSpPr>
        <p:spPr>
          <a:xfrm>
            <a:off x="9213494" y="3497580"/>
            <a:ext cx="246888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Envoi Proposition sous forme d'un doc...</a:t>
            </a:r>
            <a:endParaRPr lang="en-US" sz="1692" dirty="0"/>
          </a:p>
        </p:txBody>
      </p:sp>
      <p:sp>
        <p:nvSpPr>
          <p:cNvPr id="11" name="Text 6"/>
          <p:cNvSpPr/>
          <p:nvPr/>
        </p:nvSpPr>
        <p:spPr>
          <a:xfrm>
            <a:off x="10948111" y="1131570"/>
            <a:ext cx="210312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Envoi Présentation </a:t>
            </a:r>
            <a:endParaRPr lang="en-US" sz="1692" dirty="0"/>
          </a:p>
        </p:txBody>
      </p:sp>
      <p:sp>
        <p:nvSpPr>
          <p:cNvPr id="12" name="Text 7"/>
          <p:cNvSpPr/>
          <p:nvPr/>
        </p:nvSpPr>
        <p:spPr>
          <a:xfrm>
            <a:off x="12517222" y="3668859"/>
            <a:ext cx="210312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Soutenance Finale </a:t>
            </a:r>
            <a:endParaRPr lang="en-US" sz="1692"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9981" y="1748790"/>
            <a:ext cx="22860" cy="822960"/>
          </a:xfrm>
          <a:prstGeom prst="rect">
            <a:avLst/>
          </a:prstGeom>
        </p:spPr>
      </p:pic>
      <p:pic>
        <p:nvPicPr>
          <p:cNvPr id="14"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33488" y="2571750"/>
            <a:ext cx="22860" cy="822960"/>
          </a:xfrm>
          <a:prstGeom prst="rect">
            <a:avLst/>
          </a:prstGeom>
        </p:spPr>
      </p:pic>
      <p:pic>
        <p:nvPicPr>
          <p:cNvPr id="15" name="Image 5"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8887968" y="1748790"/>
            <a:ext cx="22860" cy="822960"/>
          </a:xfrm>
          <a:prstGeom prst="rect">
            <a:avLst/>
          </a:prstGeom>
        </p:spPr>
      </p:pic>
      <p:pic>
        <p:nvPicPr>
          <p:cNvPr id="16" name="Image 6" descr="preencoded.png"/>
          <p:cNvPicPr>
            <a:picLocks noChangeAspect="1"/>
          </p:cNvPicPr>
          <p:nvPr/>
        </p:nvPicPr>
        <p:blipFill>
          <a:blip r:embed="rId11">
            <a:extLst>
              <a:ext uri="{96DAC541-7B7A-43D3-8B79-37D633B846F1}">
                <asvg:svgBlip xmlns:asvg="http://schemas.microsoft.com/office/drawing/2016/SVG/main" r:embed="rId14"/>
              </a:ext>
            </a:extLst>
          </a:blip>
          <a:stretch>
            <a:fillRect/>
          </a:stretch>
        </p:blipFill>
        <p:spPr>
          <a:xfrm>
            <a:off x="10430561" y="2571750"/>
            <a:ext cx="22860" cy="822960"/>
          </a:xfrm>
          <a:prstGeom prst="rect">
            <a:avLst/>
          </a:prstGeom>
        </p:spPr>
      </p:pic>
      <p:pic>
        <p:nvPicPr>
          <p:cNvPr id="17" name="Image 7" descr="preencoded.png"/>
          <p:cNvPicPr>
            <a:picLocks noChangeAspect="1"/>
          </p:cNvPicPr>
          <p:nvPr/>
        </p:nvPicPr>
        <p:blipFill>
          <a:blip r:embed="rId9">
            <a:extLst>
              <a:ext uri="{96DAC541-7B7A-43D3-8B79-37D633B846F1}">
                <asvg:svgBlip xmlns:asvg="http://schemas.microsoft.com/office/drawing/2016/SVG/main" r:embed="rId15"/>
              </a:ext>
            </a:extLst>
          </a:blip>
          <a:stretch>
            <a:fillRect/>
          </a:stretch>
        </p:blipFill>
        <p:spPr>
          <a:xfrm>
            <a:off x="11985041" y="1748790"/>
            <a:ext cx="22860" cy="822960"/>
          </a:xfrm>
          <a:prstGeom prst="rect">
            <a:avLst/>
          </a:prstGeom>
        </p:spPr>
      </p:pic>
      <p:pic>
        <p:nvPicPr>
          <p:cNvPr id="18" name="Image 8" descr="preencoded.png"/>
          <p:cNvPicPr>
            <a:picLocks noChangeAspect="1"/>
          </p:cNvPicPr>
          <p:nvPr/>
        </p:nvPicPr>
        <p:blipFill>
          <a:blip r:embed="rId11">
            <a:extLst>
              <a:ext uri="{96DAC541-7B7A-43D3-8B79-37D633B846F1}">
                <asvg:svgBlip xmlns:asvg="http://schemas.microsoft.com/office/drawing/2016/SVG/main" r:embed="rId16"/>
              </a:ext>
            </a:extLst>
          </a:blip>
          <a:stretch>
            <a:fillRect/>
          </a:stretch>
        </p:blipFill>
        <p:spPr>
          <a:xfrm>
            <a:off x="13528548" y="2571750"/>
            <a:ext cx="22860" cy="822960"/>
          </a:xfrm>
          <a:prstGeom prst="rect">
            <a:avLst/>
          </a:prstGeom>
        </p:spPr>
      </p:pic>
      <p:pic>
        <p:nvPicPr>
          <p:cNvPr id="19" name="Image 9"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44261" y="2514657"/>
            <a:ext cx="114300" cy="114186"/>
          </a:xfrm>
          <a:prstGeom prst="rect">
            <a:avLst/>
          </a:prstGeom>
        </p:spPr>
      </p:pic>
      <p:pic>
        <p:nvPicPr>
          <p:cNvPr id="20" name="Image 10" descr="preencoded.png"/>
          <p:cNvPicPr>
            <a:picLocks noChangeAspect="1"/>
          </p:cNvPicPr>
          <p:nvPr/>
        </p:nvPicPr>
        <p:blipFill>
          <a:blip r:embed="rId17">
            <a:extLst>
              <a:ext uri="{96DAC541-7B7A-43D3-8B79-37D633B846F1}">
                <asvg:svgBlip xmlns:asvg="http://schemas.microsoft.com/office/drawing/2016/SVG/main" r:embed="rId19"/>
              </a:ext>
            </a:extLst>
          </a:blip>
          <a:stretch>
            <a:fillRect/>
          </a:stretch>
        </p:blipFill>
        <p:spPr>
          <a:xfrm>
            <a:off x="7287768" y="2514657"/>
            <a:ext cx="114300" cy="114186"/>
          </a:xfrm>
          <a:prstGeom prst="rect">
            <a:avLst/>
          </a:prstGeom>
        </p:spPr>
      </p:pic>
      <p:pic>
        <p:nvPicPr>
          <p:cNvPr id="21" name="Image 11" descr="preencoded.png"/>
          <p:cNvPicPr>
            <a:picLocks noChangeAspect="1"/>
          </p:cNvPicPr>
          <p:nvPr/>
        </p:nvPicPr>
        <p:blipFill>
          <a:blip r:embed="rId17">
            <a:extLst>
              <a:ext uri="{96DAC541-7B7A-43D3-8B79-37D633B846F1}">
                <asvg:svgBlip xmlns:asvg="http://schemas.microsoft.com/office/drawing/2016/SVG/main" r:embed="rId20"/>
              </a:ext>
            </a:extLst>
          </a:blip>
          <a:stretch>
            <a:fillRect/>
          </a:stretch>
        </p:blipFill>
        <p:spPr>
          <a:xfrm>
            <a:off x="8842248" y="2514657"/>
            <a:ext cx="114300" cy="114186"/>
          </a:xfrm>
          <a:prstGeom prst="rect">
            <a:avLst/>
          </a:prstGeom>
        </p:spPr>
      </p:pic>
      <p:pic>
        <p:nvPicPr>
          <p:cNvPr id="22" name="Image 12" descr="preencoded.png"/>
          <p:cNvPicPr>
            <a:picLocks noChangeAspect="1"/>
          </p:cNvPicPr>
          <p:nvPr/>
        </p:nvPicPr>
        <p:blipFill>
          <a:blip r:embed="rId17">
            <a:extLst>
              <a:ext uri="{96DAC541-7B7A-43D3-8B79-37D633B846F1}">
                <asvg:svgBlip xmlns:asvg="http://schemas.microsoft.com/office/drawing/2016/SVG/main" r:embed="rId21"/>
              </a:ext>
            </a:extLst>
          </a:blip>
          <a:stretch>
            <a:fillRect/>
          </a:stretch>
        </p:blipFill>
        <p:spPr>
          <a:xfrm>
            <a:off x="10384841" y="2514657"/>
            <a:ext cx="114300" cy="114186"/>
          </a:xfrm>
          <a:prstGeom prst="rect">
            <a:avLst/>
          </a:prstGeom>
        </p:spPr>
      </p:pic>
      <p:pic>
        <p:nvPicPr>
          <p:cNvPr id="23" name="Image 13" descr="preencoded.png"/>
          <p:cNvPicPr>
            <a:picLocks noChangeAspect="1"/>
          </p:cNvPicPr>
          <p:nvPr/>
        </p:nvPicPr>
        <p:blipFill>
          <a:blip r:embed="rId17">
            <a:extLst>
              <a:ext uri="{96DAC541-7B7A-43D3-8B79-37D633B846F1}">
                <asvg:svgBlip xmlns:asvg="http://schemas.microsoft.com/office/drawing/2016/SVG/main" r:embed="rId22"/>
              </a:ext>
            </a:extLst>
          </a:blip>
          <a:stretch>
            <a:fillRect/>
          </a:stretch>
        </p:blipFill>
        <p:spPr>
          <a:xfrm>
            <a:off x="11939321" y="2514657"/>
            <a:ext cx="114300" cy="114186"/>
          </a:xfrm>
          <a:prstGeom prst="rect">
            <a:avLst/>
          </a:prstGeom>
        </p:spPr>
      </p:pic>
      <p:pic>
        <p:nvPicPr>
          <p:cNvPr id="24" name="Image 14" descr="preencoded.png"/>
          <p:cNvPicPr>
            <a:picLocks noChangeAspect="1"/>
          </p:cNvPicPr>
          <p:nvPr/>
        </p:nvPicPr>
        <p:blipFill>
          <a:blip r:embed="rId17">
            <a:extLst>
              <a:ext uri="{96DAC541-7B7A-43D3-8B79-37D633B846F1}">
                <asvg:svgBlip xmlns:asvg="http://schemas.microsoft.com/office/drawing/2016/SVG/main" r:embed="rId23"/>
              </a:ext>
            </a:extLst>
          </a:blip>
          <a:stretch>
            <a:fillRect/>
          </a:stretch>
        </p:blipFill>
        <p:spPr>
          <a:xfrm>
            <a:off x="13482828" y="2514657"/>
            <a:ext cx="114300" cy="114186"/>
          </a:xfrm>
          <a:prstGeom prst="rect">
            <a:avLst/>
          </a:prstGeom>
        </p:spPr>
      </p:pic>
      <p:pic>
        <p:nvPicPr>
          <p:cNvPr id="25" name="Image 15" descr="preencoded.png"/>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834994" y="2554776"/>
            <a:ext cx="11504066" cy="3446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1661865"/>
            <a:ext cx="201168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Kick Off </a:t>
            </a:r>
            <a:endParaRPr lang="en-US" sz="3807" dirty="0"/>
          </a:p>
        </p:txBody>
      </p:sp>
      <p:sp>
        <p:nvSpPr>
          <p:cNvPr id="7" name="Text 2"/>
          <p:cNvSpPr/>
          <p:nvPr/>
        </p:nvSpPr>
        <p:spPr>
          <a:xfrm>
            <a:off x="8041234" y="11285868"/>
            <a:ext cx="256032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Debriefing</a:t>
            </a:r>
            <a:endParaRPr lang="en-US" sz="3807" dirty="0"/>
          </a:p>
        </p:txBody>
      </p:sp>
      <p:sp>
        <p:nvSpPr>
          <p:cNvPr id="8" name="Text 3"/>
          <p:cNvSpPr/>
          <p:nvPr/>
        </p:nvSpPr>
        <p:spPr>
          <a:xfrm>
            <a:off x="18328234" y="1661865"/>
            <a:ext cx="63093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Intermédiaire </a:t>
            </a:r>
            <a:endParaRPr lang="en-US" sz="3807" dirty="0"/>
          </a:p>
        </p:txBody>
      </p:sp>
      <p:sp>
        <p:nvSpPr>
          <p:cNvPr id="9" name="Text 4"/>
          <p:cNvSpPr/>
          <p:nvPr/>
        </p:nvSpPr>
        <p:spPr>
          <a:xfrm>
            <a:off x="25666294" y="11285868"/>
            <a:ext cx="704088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Proposition sous for...</a:t>
            </a:r>
            <a:endParaRPr lang="en-US" sz="3807"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121" y="6750844"/>
            <a:ext cx="114300" cy="114186"/>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8532266" y="6750844"/>
            <a:ext cx="114300" cy="114186"/>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8819266" y="6750844"/>
            <a:ext cx="114300" cy="114186"/>
          </a:xfrm>
          <a:prstGeom prst="rect">
            <a:avLst/>
          </a:prstGeom>
        </p:spPr>
      </p:pic>
      <p:pic>
        <p:nvPicPr>
          <p:cNvPr id="13" name="Image 6"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26157326" y="6750844"/>
            <a:ext cx="114300" cy="114186"/>
          </a:xfrm>
          <a:prstGeom prst="rect">
            <a:avLst/>
          </a:prstGeom>
        </p:spPr>
      </p:pic>
      <p:pic>
        <p:nvPicPr>
          <p:cNvPr id="14" name="Image 7"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6790963"/>
            <a:ext cx="32644080" cy="34461"/>
          </a:xfrm>
          <a:prstGeom prst="rect">
            <a:avLst/>
          </a:prstGeom>
        </p:spPr>
      </p:pic>
      <p:pic>
        <p:nvPicPr>
          <p:cNvPr id="15" name="Image 8"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0841" y="2696223"/>
            <a:ext cx="22860" cy="4114800"/>
          </a:xfrm>
          <a:prstGeom prst="rect">
            <a:avLst/>
          </a:prstGeom>
        </p:spPr>
      </p:pic>
      <p:pic>
        <p:nvPicPr>
          <p:cNvPr id="16" name="Image 9"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07262" y="3050610"/>
            <a:ext cx="283464" cy="400164"/>
          </a:xfrm>
          <a:prstGeom prst="rect">
            <a:avLst/>
          </a:prstGeom>
        </p:spPr>
      </p:pic>
      <p:sp>
        <p:nvSpPr>
          <p:cNvPr id="17" name="Text 5"/>
          <p:cNvSpPr/>
          <p:nvPr/>
        </p:nvSpPr>
        <p:spPr>
          <a:xfrm>
            <a:off x="1858061" y="3050610"/>
            <a:ext cx="676656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Suite à la présentation du projet PAPCAR synth...</a:t>
            </a:r>
            <a:endParaRPr lang="en-US" sz="2115" dirty="0"/>
          </a:p>
        </p:txBody>
      </p:sp>
      <p:sp>
        <p:nvSpPr>
          <p:cNvPr id="18" name="Text 6"/>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19" name="Image 10"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6946" y="388849"/>
            <a:ext cx="256946" cy="2263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82726" y="1794053"/>
            <a:ext cx="7589520" cy="1594485"/>
          </a:xfrm>
          <a:prstGeom prst="rect">
            <a:avLst/>
          </a:prstGeom>
          <a:noFill/>
          <a:ln/>
        </p:spPr>
        <p:txBody>
          <a:bodyPr wrap="square" lIns="0" tIns="0" rIns="0" bIns="0" rtlCol="0" anchor="t">
            <a:normAutofit/>
          </a:bodyPr>
          <a:lstStyle/>
          <a:p>
            <a:pPr marL="0" indent="0" algn="l">
              <a:lnSpc>
                <a:spcPts val="3837"/>
              </a:lnSpc>
              <a:buNone/>
            </a:pPr>
            <a:r>
              <a:rPr lang="en-US" sz="2741" b="1" dirty="0">
                <a:solidFill>
                  <a:srgbClr val="FFFFFF"/>
                </a:solidFill>
                <a:latin typeface="Arial" pitchFamily="34" charset="0"/>
                <a:ea typeface="Arial" pitchFamily="34" charset="-122"/>
                <a:cs typeface="Arial" pitchFamily="34" charset="-120"/>
              </a:rPr>
              <a:t>Suite à la présentation du projet PAPCAR synthèse graphique en fin de séance après la lecture du cas</a:t>
            </a:r>
            <a:endParaRPr lang="en-US" sz="2741" dirty="0"/>
          </a:p>
        </p:txBody>
      </p:sp>
      <p:sp>
        <p:nvSpPr>
          <p:cNvPr id="7" name="Text 2"/>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6634886" y="-6839312"/>
            <a:ext cx="201168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Kick Off </a:t>
            </a:r>
            <a:endParaRPr lang="en-US" sz="3807" dirty="0"/>
          </a:p>
        </p:txBody>
      </p:sp>
      <p:sp>
        <p:nvSpPr>
          <p:cNvPr id="7" name="Text 2"/>
          <p:cNvSpPr/>
          <p:nvPr/>
        </p:nvSpPr>
        <p:spPr>
          <a:xfrm>
            <a:off x="703174" y="2784691"/>
            <a:ext cx="256032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Debriefing</a:t>
            </a:r>
            <a:endParaRPr lang="en-US" sz="3807" dirty="0"/>
          </a:p>
        </p:txBody>
      </p:sp>
      <p:sp>
        <p:nvSpPr>
          <p:cNvPr id="8" name="Text 3"/>
          <p:cNvSpPr/>
          <p:nvPr/>
        </p:nvSpPr>
        <p:spPr>
          <a:xfrm>
            <a:off x="10990174" y="-6839312"/>
            <a:ext cx="63093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Intermédiaire </a:t>
            </a:r>
            <a:endParaRPr lang="en-US" sz="3807" dirty="0"/>
          </a:p>
        </p:txBody>
      </p:sp>
      <p:sp>
        <p:nvSpPr>
          <p:cNvPr id="9" name="Text 4"/>
          <p:cNvSpPr/>
          <p:nvPr/>
        </p:nvSpPr>
        <p:spPr>
          <a:xfrm>
            <a:off x="18328234" y="2784691"/>
            <a:ext cx="704088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Proposition sous for...</a:t>
            </a:r>
            <a:endParaRPr lang="en-US" sz="3807"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42939" y="-1750333"/>
            <a:ext cx="114300" cy="114186"/>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1195121" y="-1750333"/>
            <a:ext cx="114300" cy="114186"/>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1482121" y="-1750333"/>
            <a:ext cx="114300" cy="114186"/>
          </a:xfrm>
          <a:prstGeom prst="rect">
            <a:avLst/>
          </a:prstGeom>
        </p:spPr>
      </p:pic>
      <p:pic>
        <p:nvPicPr>
          <p:cNvPr id="13" name="Image 6"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18819266" y="-1750333"/>
            <a:ext cx="114300" cy="114186"/>
          </a:xfrm>
          <a:prstGeom prst="rect">
            <a:avLst/>
          </a:prstGeom>
        </p:spPr>
      </p:pic>
      <p:pic>
        <p:nvPicPr>
          <p:cNvPr id="14" name="Image 7"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38060" y="-1710214"/>
            <a:ext cx="32644080" cy="34461"/>
          </a:xfrm>
          <a:prstGeom prst="rect">
            <a:avLst/>
          </a:prstGeom>
        </p:spPr>
      </p:pic>
      <p:pic>
        <p:nvPicPr>
          <p:cNvPr id="15" name="Image 8"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0841" y="-1695812"/>
            <a:ext cx="22860" cy="4114800"/>
          </a:xfrm>
          <a:prstGeom prst="rect">
            <a:avLst/>
          </a:prstGeom>
        </p:spPr>
      </p:pic>
      <p:pic>
        <p:nvPicPr>
          <p:cNvPr id="16" name="Image 9"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07262" y="1721529"/>
            <a:ext cx="283464" cy="343071"/>
          </a:xfrm>
          <a:prstGeom prst="rect">
            <a:avLst/>
          </a:prstGeom>
        </p:spPr>
      </p:pic>
      <p:sp>
        <p:nvSpPr>
          <p:cNvPr id="17" name="Text 5"/>
          <p:cNvSpPr/>
          <p:nvPr/>
        </p:nvSpPr>
        <p:spPr>
          <a:xfrm>
            <a:off x="1858061" y="1721529"/>
            <a:ext cx="667512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Document de 4 pages maximum traduisant votre avancement </a:t>
            </a:r>
            <a:endParaRPr lang="en-US" sz="1692" dirty="0"/>
          </a:p>
        </p:txBody>
      </p:sp>
      <p:sp>
        <p:nvSpPr>
          <p:cNvPr id="18" name="Text 6"/>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19" name="Image 10"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6946" y="388849"/>
            <a:ext cx="256946" cy="2263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1661865"/>
            <a:ext cx="63093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Intermédiaire </a:t>
            </a:r>
            <a:endParaRPr lang="en-US" sz="3807" dirty="0"/>
          </a:p>
        </p:txBody>
      </p:sp>
      <p:sp>
        <p:nvSpPr>
          <p:cNvPr id="7" name="Text 2"/>
          <p:cNvSpPr/>
          <p:nvPr/>
        </p:nvSpPr>
        <p:spPr>
          <a:xfrm>
            <a:off x="8041234" y="11285868"/>
            <a:ext cx="704088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Proposition sous for...</a:t>
            </a:r>
            <a:endParaRPr lang="en-US" sz="3807" dirty="0"/>
          </a:p>
        </p:txBody>
      </p:sp>
      <p:sp>
        <p:nvSpPr>
          <p:cNvPr id="8" name="Text 3"/>
          <p:cNvSpPr/>
          <p:nvPr/>
        </p:nvSpPr>
        <p:spPr>
          <a:xfrm>
            <a:off x="18328234" y="1661865"/>
            <a:ext cx="4663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Présentation </a:t>
            </a:r>
            <a:endParaRPr lang="en-US" sz="3807" dirty="0"/>
          </a:p>
        </p:txBody>
      </p:sp>
      <p:sp>
        <p:nvSpPr>
          <p:cNvPr id="9" name="Text 4"/>
          <p:cNvSpPr/>
          <p:nvPr/>
        </p:nvSpPr>
        <p:spPr>
          <a:xfrm>
            <a:off x="25666294" y="11285868"/>
            <a:ext cx="457200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Finale </a:t>
            </a:r>
            <a:endParaRPr lang="en-US" sz="3807"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121" y="6750844"/>
            <a:ext cx="114300" cy="114186"/>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8532266" y="6750844"/>
            <a:ext cx="114300" cy="114186"/>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8819266" y="6750844"/>
            <a:ext cx="114300" cy="114186"/>
          </a:xfrm>
          <a:prstGeom prst="rect">
            <a:avLst/>
          </a:prstGeom>
        </p:spPr>
      </p:pic>
      <p:pic>
        <p:nvPicPr>
          <p:cNvPr id="13" name="Image 6"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26157326" y="6750844"/>
            <a:ext cx="114300" cy="114186"/>
          </a:xfrm>
          <a:prstGeom prst="rect">
            <a:avLst/>
          </a:prstGeom>
        </p:spPr>
      </p:pic>
      <p:pic>
        <p:nvPicPr>
          <p:cNvPr id="14" name="Image 7"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6790963"/>
            <a:ext cx="30215434" cy="34461"/>
          </a:xfrm>
          <a:prstGeom prst="rect">
            <a:avLst/>
          </a:prstGeom>
        </p:spPr>
      </p:pic>
      <p:pic>
        <p:nvPicPr>
          <p:cNvPr id="15" name="Image 8"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0841" y="2696223"/>
            <a:ext cx="22860" cy="4114800"/>
          </a:xfrm>
          <a:prstGeom prst="rect">
            <a:avLst/>
          </a:prstGeom>
        </p:spPr>
      </p:pic>
      <p:pic>
        <p:nvPicPr>
          <p:cNvPr id="16" name="Image 9"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07262" y="3050610"/>
            <a:ext cx="283464" cy="400164"/>
          </a:xfrm>
          <a:prstGeom prst="rect">
            <a:avLst/>
          </a:prstGeom>
        </p:spPr>
      </p:pic>
      <p:sp>
        <p:nvSpPr>
          <p:cNvPr id="17" name="Text 5"/>
          <p:cNvSpPr/>
          <p:nvPr/>
        </p:nvSpPr>
        <p:spPr>
          <a:xfrm>
            <a:off x="1858061" y="3050610"/>
            <a:ext cx="676656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Etat d'avancement de votre Etude : prévoir une ...</a:t>
            </a:r>
            <a:endParaRPr lang="en-US" sz="2115" dirty="0"/>
          </a:p>
        </p:txBody>
      </p:sp>
      <p:sp>
        <p:nvSpPr>
          <p:cNvPr id="18" name="Text 6"/>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19" name="Image 10"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6946" y="388849"/>
            <a:ext cx="256946" cy="226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478378" y="-2165413"/>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852721" y="-1490586"/>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522976" y="-156362"/>
            <a:ext cx="3419856" cy="2982716"/>
          </a:xfrm>
          <a:prstGeom prst="rect">
            <a:avLst/>
          </a:prstGeom>
        </p:spPr>
      </p:pic>
      <p:sp>
        <p:nvSpPr>
          <p:cNvPr id="6" name="Text 1"/>
          <p:cNvSpPr/>
          <p:nvPr/>
        </p:nvSpPr>
        <p:spPr>
          <a:xfrm>
            <a:off x="5465369" y="1707642"/>
            <a:ext cx="2743200" cy="1748790"/>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Je représente la Société PAPCAR</a:t>
            </a:r>
            <a:endParaRPr lang="en-US" sz="3046" dirty="0"/>
          </a:p>
        </p:txBody>
      </p:sp>
      <p:pic>
        <p:nvPicPr>
          <p:cNvPr id="7" name="Image 3" descr="preencoded.png"/>
          <p:cNvPicPr>
            <a:picLocks noChangeAspect="1"/>
          </p:cNvPicPr>
          <p:nvPr/>
        </p:nvPicPr>
        <p:blipFill>
          <a:blip r:embed="rId9"/>
          <a:stretch>
            <a:fillRect/>
          </a:stretch>
        </p:blipFill>
        <p:spPr>
          <a:xfrm>
            <a:off x="998525" y="642938"/>
            <a:ext cx="3857854" cy="3857625"/>
          </a:xfrm>
          <a:prstGeom prst="rect">
            <a:avLst/>
          </a:prstGeom>
        </p:spPr>
      </p:pic>
      <p:sp>
        <p:nvSpPr>
          <p:cNvPr id="8" name="Text 2"/>
          <p:cNvSpPr/>
          <p:nvPr/>
        </p:nvSpPr>
        <p:spPr>
          <a:xfrm>
            <a:off x="256946" y="205740"/>
            <a:ext cx="82296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Qui suis je ?</a:t>
            </a:r>
            <a:endParaRPr lang="en-US" sz="973" dirty="0"/>
          </a:p>
        </p:txBody>
      </p:sp>
      <p:pic>
        <p:nvPicPr>
          <p:cNvPr id="9" name="Image 4"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6946" y="388849"/>
            <a:ext cx="256946" cy="2263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19633" y="1275588"/>
            <a:ext cx="7772400" cy="2623185"/>
          </a:xfrm>
          <a:prstGeom prst="rect">
            <a:avLst/>
          </a:prstGeom>
          <a:noFill/>
          <a:ln/>
        </p:spPr>
        <p:txBody>
          <a:bodyPr wrap="square" lIns="0" tIns="0" rIns="0" bIns="0" rtlCol="0" anchor="t">
            <a:normAutofit/>
          </a:bodyPr>
          <a:lstStyle/>
          <a:p>
            <a:pPr marL="0" indent="0" algn="l">
              <a:lnSpc>
                <a:spcPts val="4797"/>
              </a:lnSpc>
              <a:buNone/>
            </a:pPr>
            <a:r>
              <a:rPr lang="en-US" sz="3426" b="1" dirty="0">
                <a:solidFill>
                  <a:srgbClr val="FFFFFF"/>
                </a:solidFill>
                <a:latin typeface="Arial" pitchFamily="34" charset="0"/>
                <a:ea typeface="Arial" pitchFamily="34" charset="-122"/>
                <a:cs typeface="Arial" pitchFamily="34" charset="-120"/>
              </a:rPr>
              <a:t>Etat d'avancement de votre Etude : prévoir une présentation de 20 minutes, suivi de 10 minutes de questions et remarques </a:t>
            </a:r>
            <a:endParaRPr lang="en-US" sz="3426" dirty="0"/>
          </a:p>
        </p:txBody>
      </p:sp>
      <p:sp>
        <p:nvSpPr>
          <p:cNvPr id="7" name="Text 2"/>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8660" y="1672666"/>
            <a:ext cx="7772400" cy="1800225"/>
          </a:xfrm>
          <a:prstGeom prst="rect">
            <a:avLst/>
          </a:prstGeom>
          <a:noFill/>
          <a:ln/>
        </p:spPr>
        <p:txBody>
          <a:bodyPr wrap="square" lIns="0" tIns="0" rIns="0" bIns="0" rtlCol="0" anchor="t">
            <a:normAutofit/>
          </a:bodyPr>
          <a:lstStyle/>
          <a:p>
            <a:pPr marL="0" indent="0" algn="l">
              <a:lnSpc>
                <a:spcPts val="6654"/>
              </a:lnSpc>
              <a:buNone/>
            </a:pPr>
            <a:r>
              <a:rPr lang="en-US" sz="5118" b="1" dirty="0">
                <a:solidFill>
                  <a:srgbClr val="FFFFFF"/>
                </a:solidFill>
                <a:latin typeface="Arial" pitchFamily="34" charset="0"/>
                <a:ea typeface="Arial" pitchFamily="34" charset="-122"/>
                <a:cs typeface="Arial" pitchFamily="34" charset="-120"/>
              </a:rPr>
              <a:t>Envoi Proposition sous forme d'un document </a:t>
            </a:r>
            <a:endParaRPr lang="en-US" sz="5118" dirty="0"/>
          </a:p>
        </p:txBody>
      </p:sp>
      <p:sp>
        <p:nvSpPr>
          <p:cNvPr id="7" name="Text 2"/>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946" y="388849"/>
            <a:ext cx="256946" cy="2263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6634886" y="-6668033"/>
            <a:ext cx="63093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Intermédiaire </a:t>
            </a:r>
            <a:endParaRPr lang="en-US" sz="3807" dirty="0"/>
          </a:p>
        </p:txBody>
      </p:sp>
      <p:sp>
        <p:nvSpPr>
          <p:cNvPr id="7" name="Text 2"/>
          <p:cNvSpPr/>
          <p:nvPr/>
        </p:nvSpPr>
        <p:spPr>
          <a:xfrm>
            <a:off x="703174" y="2955969"/>
            <a:ext cx="704088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Proposition sous for...</a:t>
            </a:r>
            <a:endParaRPr lang="en-US" sz="3807" dirty="0"/>
          </a:p>
        </p:txBody>
      </p:sp>
      <p:sp>
        <p:nvSpPr>
          <p:cNvPr id="8" name="Text 3"/>
          <p:cNvSpPr/>
          <p:nvPr/>
        </p:nvSpPr>
        <p:spPr>
          <a:xfrm>
            <a:off x="10990174" y="-6668033"/>
            <a:ext cx="4663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Présentation </a:t>
            </a:r>
            <a:endParaRPr lang="en-US" sz="3807" dirty="0"/>
          </a:p>
        </p:txBody>
      </p:sp>
      <p:sp>
        <p:nvSpPr>
          <p:cNvPr id="9" name="Text 4"/>
          <p:cNvSpPr/>
          <p:nvPr/>
        </p:nvSpPr>
        <p:spPr>
          <a:xfrm>
            <a:off x="18328234" y="2955969"/>
            <a:ext cx="457200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Finale </a:t>
            </a:r>
            <a:endParaRPr lang="en-US" sz="3807"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42939" y="-1578540"/>
            <a:ext cx="114300" cy="114186"/>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1195121" y="-1578540"/>
            <a:ext cx="114300" cy="114186"/>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1482121" y="-1578540"/>
            <a:ext cx="114300" cy="114186"/>
          </a:xfrm>
          <a:prstGeom prst="rect">
            <a:avLst/>
          </a:prstGeom>
        </p:spPr>
      </p:pic>
      <p:pic>
        <p:nvPicPr>
          <p:cNvPr id="13" name="Image 6"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18819266" y="-1578540"/>
            <a:ext cx="114300" cy="114186"/>
          </a:xfrm>
          <a:prstGeom prst="rect">
            <a:avLst/>
          </a:prstGeom>
        </p:spPr>
      </p:pic>
      <p:pic>
        <p:nvPicPr>
          <p:cNvPr id="14" name="Image 7"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38060" y="-1538935"/>
            <a:ext cx="30215434" cy="34461"/>
          </a:xfrm>
          <a:prstGeom prst="rect">
            <a:avLst/>
          </a:prstGeom>
        </p:spPr>
      </p:pic>
      <p:pic>
        <p:nvPicPr>
          <p:cNvPr id="15" name="Image 8"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0841" y="-1524533"/>
            <a:ext cx="22860" cy="4114800"/>
          </a:xfrm>
          <a:prstGeom prst="rect">
            <a:avLst/>
          </a:prstGeom>
        </p:spPr>
      </p:pic>
      <p:pic>
        <p:nvPicPr>
          <p:cNvPr id="16" name="Image 9"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07262" y="1550251"/>
            <a:ext cx="283464" cy="685629"/>
          </a:xfrm>
          <a:prstGeom prst="rect">
            <a:avLst/>
          </a:prstGeom>
        </p:spPr>
      </p:pic>
      <p:sp>
        <p:nvSpPr>
          <p:cNvPr id="17" name="Text 5"/>
          <p:cNvSpPr/>
          <p:nvPr/>
        </p:nvSpPr>
        <p:spPr>
          <a:xfrm>
            <a:off x="1858061" y="1550251"/>
            <a:ext cx="612648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Document synthétique de proposition (15-20 pages hors annexes) rendu via "Google Form" </a:t>
            </a:r>
            <a:endParaRPr lang="en-US" sz="1692" dirty="0"/>
          </a:p>
        </p:txBody>
      </p:sp>
      <p:sp>
        <p:nvSpPr>
          <p:cNvPr id="18" name="Text 6"/>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19" name="Image 10"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6946" y="388849"/>
            <a:ext cx="256946" cy="2263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1518876"/>
            <a:ext cx="4663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Présentation </a:t>
            </a:r>
            <a:endParaRPr lang="en-US" sz="3807" dirty="0"/>
          </a:p>
        </p:txBody>
      </p:sp>
      <p:sp>
        <p:nvSpPr>
          <p:cNvPr id="7" name="Text 2"/>
          <p:cNvSpPr/>
          <p:nvPr/>
        </p:nvSpPr>
        <p:spPr>
          <a:xfrm>
            <a:off x="8041234" y="11142878"/>
            <a:ext cx="457200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Finale </a:t>
            </a:r>
            <a:endParaRPr lang="en-US" sz="3807"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121" y="6607854"/>
            <a:ext cx="114300" cy="114186"/>
          </a:xfrm>
          <a:prstGeom prst="rect">
            <a:avLst/>
          </a:prstGeom>
        </p:spPr>
      </p:pic>
      <p:pic>
        <p:nvPicPr>
          <p:cNvPr id="9"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8532266" y="6607854"/>
            <a:ext cx="114300" cy="114186"/>
          </a:xfrm>
          <a:prstGeom prst="rect">
            <a:avLst/>
          </a:prstGeom>
        </p:spPr>
      </p:pic>
      <p:pic>
        <p:nvPicPr>
          <p:cNvPr id="10" name="Image 5" descr="preencoded.png"/>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647974"/>
            <a:ext cx="12590374" cy="34461"/>
          </a:xfrm>
          <a:prstGeom prst="rect">
            <a:avLst/>
          </a:prstGeom>
        </p:spPr>
      </p:pic>
      <p:pic>
        <p:nvPicPr>
          <p:cNvPr id="11" name="Image 6"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40841" y="2553233"/>
            <a:ext cx="22860" cy="4114800"/>
          </a:xfrm>
          <a:prstGeom prst="rect">
            <a:avLst/>
          </a:prstGeom>
        </p:spPr>
      </p:pic>
      <p:pic>
        <p:nvPicPr>
          <p:cNvPr id="12" name="Image 7"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07262" y="2907621"/>
            <a:ext cx="283464" cy="685629"/>
          </a:xfrm>
          <a:prstGeom prst="rect">
            <a:avLst/>
          </a:prstGeom>
        </p:spPr>
      </p:pic>
      <p:sp>
        <p:nvSpPr>
          <p:cNvPr id="13" name="Text 3"/>
          <p:cNvSpPr/>
          <p:nvPr/>
        </p:nvSpPr>
        <p:spPr>
          <a:xfrm>
            <a:off x="1858061" y="2907621"/>
            <a:ext cx="621792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Votre présentation proche de la version finale rendue via "Google Form" </a:t>
            </a:r>
            <a:endParaRPr lang="en-US" sz="1692" dirty="0"/>
          </a:p>
        </p:txBody>
      </p:sp>
      <p:sp>
        <p:nvSpPr>
          <p:cNvPr id="14" name="Text 4"/>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15" name="Image 8"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6946" y="388849"/>
            <a:ext cx="256946" cy="2263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6634886" y="-6668033"/>
            <a:ext cx="4663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Envoi Présentation </a:t>
            </a:r>
            <a:endParaRPr lang="en-US" sz="3807" dirty="0"/>
          </a:p>
        </p:txBody>
      </p:sp>
      <p:sp>
        <p:nvSpPr>
          <p:cNvPr id="7" name="Text 2"/>
          <p:cNvSpPr/>
          <p:nvPr/>
        </p:nvSpPr>
        <p:spPr>
          <a:xfrm>
            <a:off x="703174" y="2955969"/>
            <a:ext cx="457200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Soutenance Finale </a:t>
            </a:r>
            <a:endParaRPr lang="en-US" sz="3807" dirty="0"/>
          </a:p>
        </p:txBody>
      </p:sp>
      <p:pic>
        <p:nvPicPr>
          <p:cNvPr id="8"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42939" y="-1578540"/>
            <a:ext cx="114300" cy="114186"/>
          </a:xfrm>
          <a:prstGeom prst="rect">
            <a:avLst/>
          </a:prstGeom>
        </p:spPr>
      </p:pic>
      <p:pic>
        <p:nvPicPr>
          <p:cNvPr id="9"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1195121" y="-1578540"/>
            <a:ext cx="114300" cy="114186"/>
          </a:xfrm>
          <a:prstGeom prst="rect">
            <a:avLst/>
          </a:prstGeom>
        </p:spPr>
      </p:pic>
      <p:pic>
        <p:nvPicPr>
          <p:cNvPr id="10" name="Image 5" descr="preencoded.png"/>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38060" y="-1538935"/>
            <a:ext cx="12590374" cy="34461"/>
          </a:xfrm>
          <a:prstGeom prst="rect">
            <a:avLst/>
          </a:prstGeom>
        </p:spPr>
      </p:pic>
      <p:pic>
        <p:nvPicPr>
          <p:cNvPr id="11" name="Image 6"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40841" y="-1524533"/>
            <a:ext cx="22860" cy="4114800"/>
          </a:xfrm>
          <a:prstGeom prst="rect">
            <a:avLst/>
          </a:prstGeom>
        </p:spPr>
      </p:pic>
      <p:pic>
        <p:nvPicPr>
          <p:cNvPr id="12" name="Image 7"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07262" y="1550251"/>
            <a:ext cx="283464" cy="685629"/>
          </a:xfrm>
          <a:prstGeom prst="rect">
            <a:avLst/>
          </a:prstGeom>
        </p:spPr>
      </p:pic>
      <p:sp>
        <p:nvSpPr>
          <p:cNvPr id="13" name="Text 3"/>
          <p:cNvSpPr/>
          <p:nvPr/>
        </p:nvSpPr>
        <p:spPr>
          <a:xfrm>
            <a:off x="1858061" y="1550251"/>
            <a:ext cx="667512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Présentation de votre projet de transformation : présentation de 25 minutes </a:t>
            </a:r>
            <a:endParaRPr lang="en-US" sz="1692" dirty="0"/>
          </a:p>
        </p:txBody>
      </p:sp>
      <p:sp>
        <p:nvSpPr>
          <p:cNvPr id="14" name="Text 4"/>
          <p:cNvSpPr/>
          <p:nvPr/>
        </p:nvSpPr>
        <p:spPr>
          <a:xfrm>
            <a:off x="256946" y="205740"/>
            <a:ext cx="64008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Roadmap</a:t>
            </a:r>
            <a:endParaRPr lang="en-US" sz="973" dirty="0"/>
          </a:p>
        </p:txBody>
      </p:sp>
      <p:pic>
        <p:nvPicPr>
          <p:cNvPr id="15" name="Image 8"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6946" y="388849"/>
            <a:ext cx="256946" cy="2263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6622" y="532352"/>
            <a:ext cx="4627778" cy="4076738"/>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2326" y="983437"/>
            <a:ext cx="2926080" cy="3195142"/>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02152" y="1702499"/>
            <a:ext cx="2011680" cy="1754448"/>
          </a:xfrm>
          <a:prstGeom prst="rect">
            <a:avLst/>
          </a:prstGeom>
        </p:spPr>
      </p:pic>
      <p:sp>
        <p:nvSpPr>
          <p:cNvPr id="6" name="Text 1"/>
          <p:cNvSpPr/>
          <p:nvPr/>
        </p:nvSpPr>
        <p:spPr>
          <a:xfrm>
            <a:off x="1997050" y="1903095"/>
            <a:ext cx="5212080" cy="1337310"/>
          </a:xfrm>
          <a:prstGeom prst="rect">
            <a:avLst/>
          </a:prstGeom>
          <a:noFill/>
          <a:ln/>
        </p:spPr>
        <p:txBody>
          <a:bodyPr wrap="square" lIns="0" tIns="0" rIns="0" bIns="0" rtlCol="0" anchor="t">
            <a:normAutofit/>
          </a:bodyPr>
          <a:lstStyle/>
          <a:p>
            <a:pPr marL="0" indent="0" algn="ctr">
              <a:lnSpc>
                <a:spcPts val="9898"/>
              </a:lnSpc>
              <a:buNone/>
            </a:pPr>
            <a:r>
              <a:rPr lang="en-US" sz="7614" b="1" dirty="0">
                <a:solidFill>
                  <a:srgbClr val="FFFFFF"/>
                </a:solidFill>
                <a:latin typeface="Arial" pitchFamily="34" charset="0"/>
                <a:ea typeface="Arial" pitchFamily="34" charset="-122"/>
                <a:cs typeface="Arial" pitchFamily="34" charset="-120"/>
              </a:rPr>
              <a:t>Thank you</a:t>
            </a:r>
            <a:endParaRPr lang="en-US" sz="761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00000">
            <a:off x="-655625" y="-2053285"/>
            <a:ext cx="10357409" cy="9145143"/>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900000">
            <a:off x="1254557" y="-1061618"/>
            <a:ext cx="6541618" cy="7161809"/>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900000">
            <a:off x="2410358" y="511778"/>
            <a:ext cx="4506163" cy="3930148"/>
          </a:xfrm>
          <a:prstGeom prst="rect">
            <a:avLst/>
          </a:prstGeom>
        </p:spPr>
      </p:pic>
      <p:sp>
        <p:nvSpPr>
          <p:cNvPr id="6" name="Text 1"/>
          <p:cNvSpPr/>
          <p:nvPr/>
        </p:nvSpPr>
        <p:spPr>
          <a:xfrm>
            <a:off x="2437790" y="1903095"/>
            <a:ext cx="4297680" cy="1337310"/>
          </a:xfrm>
          <a:prstGeom prst="rect">
            <a:avLst/>
          </a:prstGeom>
          <a:noFill/>
          <a:ln/>
        </p:spPr>
        <p:txBody>
          <a:bodyPr wrap="square" lIns="0" tIns="0" rIns="0" bIns="0" rtlCol="0" anchor="t">
            <a:normAutofit/>
          </a:bodyPr>
          <a:lstStyle/>
          <a:p>
            <a:pPr marL="0" indent="0" algn="ctr">
              <a:lnSpc>
                <a:spcPts val="9898"/>
              </a:lnSpc>
              <a:buNone/>
            </a:pPr>
            <a:r>
              <a:rPr lang="en-US" sz="7614" b="1" dirty="0">
                <a:solidFill>
                  <a:srgbClr val="FFFFFF"/>
                </a:solidFill>
                <a:latin typeface="Arial" pitchFamily="34" charset="0"/>
                <a:ea typeface="Arial" pitchFamily="34" charset="-122"/>
                <a:cs typeface="Arial" pitchFamily="34" charset="-120"/>
              </a:rPr>
              <a:t>PAPCAR</a:t>
            </a:r>
            <a:endParaRPr lang="en-US" sz="761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1417320" y="2319719"/>
            <a:ext cx="1554480" cy="514350"/>
          </a:xfrm>
          <a:prstGeom prst="rect">
            <a:avLst/>
          </a:prstGeom>
          <a:noFill/>
          <a:ln/>
        </p:spPr>
        <p:txBody>
          <a:bodyPr wrap="square" lIns="0" tIns="0" rIns="0" bIns="0" rtlCol="0" anchor="t">
            <a:normAutofit/>
          </a:bodyPr>
          <a:lstStyle/>
          <a:p>
            <a:pPr marL="0" indent="0" algn="ctr">
              <a:lnSpc>
                <a:spcPts val="3731"/>
              </a:lnSpc>
              <a:buNone/>
            </a:pPr>
            <a:r>
              <a:rPr lang="en-US" sz="2665" b="1" dirty="0">
                <a:solidFill>
                  <a:srgbClr val="FFFFFF"/>
                </a:solidFill>
                <a:latin typeface="Arial" pitchFamily="34" charset="0"/>
                <a:ea typeface="Arial" pitchFamily="34" charset="-122"/>
                <a:cs typeface="Arial" pitchFamily="34" charset="-120"/>
              </a:rPr>
              <a:t>PAPCAR</a:t>
            </a:r>
            <a:endParaRPr lang="en-US" sz="2665" dirty="0"/>
          </a:p>
        </p:txBody>
      </p:sp>
      <p:sp>
        <p:nvSpPr>
          <p:cNvPr id="7" name="Text 2"/>
          <p:cNvSpPr/>
          <p:nvPr/>
        </p:nvSpPr>
        <p:spPr>
          <a:xfrm>
            <a:off x="5298948" y="1131570"/>
            <a:ext cx="100584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Contexte</a:t>
            </a:r>
            <a:endParaRPr lang="en-US" sz="1692" dirty="0"/>
          </a:p>
        </p:txBody>
      </p:sp>
      <p:sp>
        <p:nvSpPr>
          <p:cNvPr id="8" name="Text 3"/>
          <p:cNvSpPr/>
          <p:nvPr/>
        </p:nvSpPr>
        <p:spPr>
          <a:xfrm>
            <a:off x="6284671" y="3497580"/>
            <a:ext cx="210312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Une opportunité de discussion...</a:t>
            </a:r>
            <a:endParaRPr lang="en-US" sz="1692" dirty="0"/>
          </a:p>
        </p:txBody>
      </p:sp>
      <p:sp>
        <p:nvSpPr>
          <p:cNvPr id="9" name="Text 4"/>
          <p:cNvSpPr/>
          <p:nvPr/>
        </p:nvSpPr>
        <p:spPr>
          <a:xfrm>
            <a:off x="7964424" y="960291"/>
            <a:ext cx="192024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Présentation des problèmes</a:t>
            </a:r>
            <a:endParaRPr lang="en-US" sz="1692" dirty="0"/>
          </a:p>
        </p:txBody>
      </p:sp>
      <p:sp>
        <p:nvSpPr>
          <p:cNvPr id="10" name="Text 5"/>
          <p:cNvSpPr/>
          <p:nvPr/>
        </p:nvSpPr>
        <p:spPr>
          <a:xfrm>
            <a:off x="9185148" y="3497580"/>
            <a:ext cx="2560320" cy="720090"/>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Après des débats... entre les 3 amis, des ...</a:t>
            </a:r>
            <a:endParaRPr lang="en-US" sz="1692" dirty="0"/>
          </a:p>
        </p:txBody>
      </p:sp>
      <p:sp>
        <p:nvSpPr>
          <p:cNvPr id="11" name="Text 6"/>
          <p:cNvSpPr/>
          <p:nvPr/>
        </p:nvSpPr>
        <p:spPr>
          <a:xfrm>
            <a:off x="11405311" y="1131570"/>
            <a:ext cx="1188720" cy="360045"/>
          </a:xfrm>
          <a:prstGeom prst="rect">
            <a:avLst/>
          </a:prstGeom>
          <a:noFill/>
          <a:ln/>
        </p:spPr>
        <p:txBody>
          <a:bodyPr wrap="square" lIns="0" tIns="0" rIns="0" bIns="0" rtlCol="0" anchor="t">
            <a:normAutofit/>
          </a:bodyPr>
          <a:lstStyle/>
          <a:p>
            <a:pPr marL="0" indent="0" algn="l">
              <a:lnSpc>
                <a:spcPts val="2538"/>
              </a:lnSpc>
              <a:buNone/>
            </a:pPr>
            <a:r>
              <a:rPr lang="en-US" sz="1692" b="1" dirty="0">
                <a:solidFill>
                  <a:srgbClr val="FFFFFF"/>
                </a:solidFill>
                <a:latin typeface="Arial" pitchFamily="34" charset="0"/>
                <a:ea typeface="Arial" pitchFamily="34" charset="-122"/>
                <a:cs typeface="Arial" pitchFamily="34" charset="-120"/>
              </a:rPr>
              <a:t>Après celà</a:t>
            </a:r>
            <a:endParaRPr lang="en-US" sz="1692" dirty="0"/>
          </a:p>
        </p:txBody>
      </p:sp>
      <p:pic>
        <p:nvPicPr>
          <p:cNvPr id="12"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9981" y="1748790"/>
            <a:ext cx="22860" cy="822960"/>
          </a:xfrm>
          <a:prstGeom prst="rect">
            <a:avLst/>
          </a:prstGeom>
        </p:spPr>
      </p:pic>
      <p:pic>
        <p:nvPicPr>
          <p:cNvPr id="13"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33488" y="2571750"/>
            <a:ext cx="22860" cy="822960"/>
          </a:xfrm>
          <a:prstGeom prst="rect">
            <a:avLst/>
          </a:prstGeom>
        </p:spPr>
      </p:pic>
      <p:pic>
        <p:nvPicPr>
          <p:cNvPr id="14" name="Image 5"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8887968" y="1748790"/>
            <a:ext cx="22860" cy="822960"/>
          </a:xfrm>
          <a:prstGeom prst="rect">
            <a:avLst/>
          </a:prstGeom>
        </p:spPr>
      </p:pic>
      <p:pic>
        <p:nvPicPr>
          <p:cNvPr id="15" name="Image 6" descr="preencoded.png"/>
          <p:cNvPicPr>
            <a:picLocks noChangeAspect="1"/>
          </p:cNvPicPr>
          <p:nvPr/>
        </p:nvPicPr>
        <p:blipFill>
          <a:blip r:embed="rId11">
            <a:extLst>
              <a:ext uri="{96DAC541-7B7A-43D3-8B79-37D633B846F1}">
                <asvg:svgBlip xmlns:asvg="http://schemas.microsoft.com/office/drawing/2016/SVG/main" r:embed="rId14"/>
              </a:ext>
            </a:extLst>
          </a:blip>
          <a:stretch>
            <a:fillRect/>
          </a:stretch>
        </p:blipFill>
        <p:spPr>
          <a:xfrm>
            <a:off x="10430561" y="2571750"/>
            <a:ext cx="22860" cy="822960"/>
          </a:xfrm>
          <a:prstGeom prst="rect">
            <a:avLst/>
          </a:prstGeom>
        </p:spPr>
      </p:pic>
      <p:pic>
        <p:nvPicPr>
          <p:cNvPr id="16" name="Image 7" descr="preencoded.png"/>
          <p:cNvPicPr>
            <a:picLocks noChangeAspect="1"/>
          </p:cNvPicPr>
          <p:nvPr/>
        </p:nvPicPr>
        <p:blipFill>
          <a:blip r:embed="rId9">
            <a:extLst>
              <a:ext uri="{96DAC541-7B7A-43D3-8B79-37D633B846F1}">
                <asvg:svgBlip xmlns:asvg="http://schemas.microsoft.com/office/drawing/2016/SVG/main" r:embed="rId15"/>
              </a:ext>
            </a:extLst>
          </a:blip>
          <a:stretch>
            <a:fillRect/>
          </a:stretch>
        </p:blipFill>
        <p:spPr>
          <a:xfrm>
            <a:off x="11985041" y="1748790"/>
            <a:ext cx="22860" cy="822960"/>
          </a:xfrm>
          <a:prstGeom prst="rect">
            <a:avLst/>
          </a:prstGeom>
        </p:spPr>
      </p:pic>
      <p:pic>
        <p:nvPicPr>
          <p:cNvPr id="17" name="Image 8"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44261" y="2514657"/>
            <a:ext cx="114300" cy="114186"/>
          </a:xfrm>
          <a:prstGeom prst="rect">
            <a:avLst/>
          </a:prstGeom>
        </p:spPr>
      </p:pic>
      <p:pic>
        <p:nvPicPr>
          <p:cNvPr id="18" name="Image 9" descr="preencoded.png"/>
          <p:cNvPicPr>
            <a:picLocks noChangeAspect="1"/>
          </p:cNvPicPr>
          <p:nvPr/>
        </p:nvPicPr>
        <p:blipFill>
          <a:blip r:embed="rId16">
            <a:extLst>
              <a:ext uri="{96DAC541-7B7A-43D3-8B79-37D633B846F1}">
                <asvg:svgBlip xmlns:asvg="http://schemas.microsoft.com/office/drawing/2016/SVG/main" r:embed="rId18"/>
              </a:ext>
            </a:extLst>
          </a:blip>
          <a:stretch>
            <a:fillRect/>
          </a:stretch>
        </p:blipFill>
        <p:spPr>
          <a:xfrm>
            <a:off x="7287768" y="2514657"/>
            <a:ext cx="114300" cy="114186"/>
          </a:xfrm>
          <a:prstGeom prst="rect">
            <a:avLst/>
          </a:prstGeom>
        </p:spPr>
      </p:pic>
      <p:pic>
        <p:nvPicPr>
          <p:cNvPr id="19" name="Image 10" descr="preencoded.png"/>
          <p:cNvPicPr>
            <a:picLocks noChangeAspect="1"/>
          </p:cNvPicPr>
          <p:nvPr/>
        </p:nvPicPr>
        <p:blipFill>
          <a:blip r:embed="rId16">
            <a:extLst>
              <a:ext uri="{96DAC541-7B7A-43D3-8B79-37D633B846F1}">
                <asvg:svgBlip xmlns:asvg="http://schemas.microsoft.com/office/drawing/2016/SVG/main" r:embed="rId19"/>
              </a:ext>
            </a:extLst>
          </a:blip>
          <a:stretch>
            <a:fillRect/>
          </a:stretch>
        </p:blipFill>
        <p:spPr>
          <a:xfrm>
            <a:off x="8842248" y="2514657"/>
            <a:ext cx="114300" cy="114186"/>
          </a:xfrm>
          <a:prstGeom prst="rect">
            <a:avLst/>
          </a:prstGeom>
        </p:spPr>
      </p:pic>
      <p:pic>
        <p:nvPicPr>
          <p:cNvPr id="20" name="Image 11" descr="preencoded.png"/>
          <p:cNvPicPr>
            <a:picLocks noChangeAspect="1"/>
          </p:cNvPicPr>
          <p:nvPr/>
        </p:nvPicPr>
        <p:blipFill>
          <a:blip r:embed="rId16">
            <a:extLst>
              <a:ext uri="{96DAC541-7B7A-43D3-8B79-37D633B846F1}">
                <asvg:svgBlip xmlns:asvg="http://schemas.microsoft.com/office/drawing/2016/SVG/main" r:embed="rId20"/>
              </a:ext>
            </a:extLst>
          </a:blip>
          <a:stretch>
            <a:fillRect/>
          </a:stretch>
        </p:blipFill>
        <p:spPr>
          <a:xfrm>
            <a:off x="10384841" y="2514657"/>
            <a:ext cx="114300" cy="114186"/>
          </a:xfrm>
          <a:prstGeom prst="rect">
            <a:avLst/>
          </a:prstGeom>
        </p:spPr>
      </p:pic>
      <p:pic>
        <p:nvPicPr>
          <p:cNvPr id="21" name="Image 12" descr="preencoded.png"/>
          <p:cNvPicPr>
            <a:picLocks noChangeAspect="1"/>
          </p:cNvPicPr>
          <p:nvPr/>
        </p:nvPicPr>
        <p:blipFill>
          <a:blip r:embed="rId16">
            <a:extLst>
              <a:ext uri="{96DAC541-7B7A-43D3-8B79-37D633B846F1}">
                <asvg:svgBlip xmlns:asvg="http://schemas.microsoft.com/office/drawing/2016/SVG/main" r:embed="rId21"/>
              </a:ext>
            </a:extLst>
          </a:blip>
          <a:stretch>
            <a:fillRect/>
          </a:stretch>
        </p:blipFill>
        <p:spPr>
          <a:xfrm>
            <a:off x="11939321" y="2514657"/>
            <a:ext cx="114300" cy="114186"/>
          </a:xfrm>
          <a:prstGeom prst="rect">
            <a:avLst/>
          </a:prstGeom>
        </p:spPr>
      </p:pic>
      <p:pic>
        <p:nvPicPr>
          <p:cNvPr id="22" name="Image 13" descr="preencoded.png"/>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834994" y="2554776"/>
            <a:ext cx="11504066" cy="344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703174" y="1256043"/>
            <a:ext cx="228600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Contexte</a:t>
            </a:r>
            <a:endParaRPr lang="en-US" sz="3807" dirty="0"/>
          </a:p>
        </p:txBody>
      </p:sp>
      <p:sp>
        <p:nvSpPr>
          <p:cNvPr id="7" name="Text 2"/>
          <p:cNvSpPr/>
          <p:nvPr/>
        </p:nvSpPr>
        <p:spPr>
          <a:xfrm>
            <a:off x="8041234" y="10880046"/>
            <a:ext cx="722376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Une opportunité de discuss...</a:t>
            </a:r>
            <a:endParaRPr lang="en-US" sz="3807" dirty="0"/>
          </a:p>
        </p:txBody>
      </p:sp>
      <p:sp>
        <p:nvSpPr>
          <p:cNvPr id="8" name="Text 3"/>
          <p:cNvSpPr/>
          <p:nvPr/>
        </p:nvSpPr>
        <p:spPr>
          <a:xfrm>
            <a:off x="18328234" y="1256043"/>
            <a:ext cx="694944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Présentation des problèmes</a:t>
            </a:r>
            <a:endParaRPr lang="en-US" sz="3807" dirty="0"/>
          </a:p>
        </p:txBody>
      </p:sp>
      <p:sp>
        <p:nvSpPr>
          <p:cNvPr id="9" name="Text 4"/>
          <p:cNvSpPr/>
          <p:nvPr/>
        </p:nvSpPr>
        <p:spPr>
          <a:xfrm>
            <a:off x="25666294" y="10880046"/>
            <a:ext cx="7132320" cy="668655"/>
          </a:xfrm>
          <a:prstGeom prst="rect">
            <a:avLst/>
          </a:prstGeom>
          <a:noFill/>
          <a:ln/>
        </p:spPr>
        <p:txBody>
          <a:bodyPr wrap="square" lIns="0" tIns="0" rIns="0" bIns="0" rtlCol="0" anchor="t">
            <a:normAutofit/>
          </a:bodyPr>
          <a:lstStyle/>
          <a:p>
            <a:pPr marL="0" indent="0" algn="ctr">
              <a:lnSpc>
                <a:spcPts val="4949"/>
              </a:lnSpc>
              <a:buNone/>
            </a:pPr>
            <a:r>
              <a:rPr lang="en-US" sz="3807" b="1" dirty="0">
                <a:solidFill>
                  <a:srgbClr val="FFFFFF"/>
                </a:solidFill>
                <a:latin typeface="Arial" pitchFamily="34" charset="0"/>
                <a:ea typeface="Arial" pitchFamily="34" charset="-122"/>
                <a:cs typeface="Arial" pitchFamily="34" charset="-120"/>
              </a:rPr>
              <a:t>Après des débats... entre le...</a:t>
            </a:r>
            <a:endParaRPr lang="en-US" sz="3807" dirty="0"/>
          </a:p>
        </p:txBody>
      </p:sp>
      <p:pic>
        <p:nvPicPr>
          <p:cNvPr id="10"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121" y="6345022"/>
            <a:ext cx="114300" cy="114186"/>
          </a:xfrm>
          <a:prstGeom prst="rect">
            <a:avLst/>
          </a:prstGeom>
        </p:spPr>
      </p:pic>
      <p:pic>
        <p:nvPicPr>
          <p:cNvPr id="11" name="Image 4" descr="preencoded.png"/>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8532266" y="6345022"/>
            <a:ext cx="114300" cy="114186"/>
          </a:xfrm>
          <a:prstGeom prst="rect">
            <a:avLst/>
          </a:prstGeom>
        </p:spPr>
      </p:pic>
      <p:pic>
        <p:nvPicPr>
          <p:cNvPr id="12" name="Image 5" descr="preencoded.png"/>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a:off x="18819266" y="6345022"/>
            <a:ext cx="114300" cy="114186"/>
          </a:xfrm>
          <a:prstGeom prst="rect">
            <a:avLst/>
          </a:prstGeom>
        </p:spPr>
      </p:pic>
      <p:pic>
        <p:nvPicPr>
          <p:cNvPr id="13" name="Image 6"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26157326" y="6345022"/>
            <a:ext cx="114300" cy="114186"/>
          </a:xfrm>
          <a:prstGeom prst="rect">
            <a:avLst/>
          </a:prstGeom>
        </p:spPr>
      </p:pic>
      <p:pic>
        <p:nvPicPr>
          <p:cNvPr id="14" name="Image 7"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6385141"/>
            <a:ext cx="32786726" cy="34461"/>
          </a:xfrm>
          <a:prstGeom prst="rect">
            <a:avLst/>
          </a:prstGeom>
        </p:spPr>
      </p:pic>
      <p:pic>
        <p:nvPicPr>
          <p:cNvPr id="15" name="Image 8"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0841" y="2290401"/>
            <a:ext cx="22860" cy="4114800"/>
          </a:xfrm>
          <a:prstGeom prst="rect">
            <a:avLst/>
          </a:prstGeom>
        </p:spPr>
      </p:pic>
      <p:pic>
        <p:nvPicPr>
          <p:cNvPr id="16" name="Image 9"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07262" y="2644788"/>
            <a:ext cx="283464" cy="400164"/>
          </a:xfrm>
          <a:prstGeom prst="rect">
            <a:avLst/>
          </a:prstGeom>
        </p:spPr>
      </p:pic>
      <p:pic>
        <p:nvPicPr>
          <p:cNvPr id="17" name="Image 10" descr="preencoded.png"/>
          <p:cNvPicPr>
            <a:picLocks noChangeAspect="1"/>
          </p:cNvPicPr>
          <p:nvPr/>
        </p:nvPicPr>
        <p:blipFill>
          <a:blip r:embed="rId18">
            <a:extLst>
              <a:ext uri="{96DAC541-7B7A-43D3-8B79-37D633B846F1}">
                <asvg:svgBlip xmlns:asvg="http://schemas.microsoft.com/office/drawing/2016/SVG/main" r:embed="rId20"/>
              </a:ext>
            </a:extLst>
          </a:blip>
          <a:stretch>
            <a:fillRect/>
          </a:stretch>
        </p:blipFill>
        <p:spPr>
          <a:xfrm>
            <a:off x="1407262" y="3455918"/>
            <a:ext cx="283464" cy="400164"/>
          </a:xfrm>
          <a:prstGeom prst="rect">
            <a:avLst/>
          </a:prstGeom>
        </p:spPr>
      </p:pic>
      <p:sp>
        <p:nvSpPr>
          <p:cNvPr id="18" name="Text 5"/>
          <p:cNvSpPr/>
          <p:nvPr/>
        </p:nvSpPr>
        <p:spPr>
          <a:xfrm>
            <a:off x="1858061" y="2644788"/>
            <a:ext cx="676656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PAPCAR est leader dans la production et la ven...</a:t>
            </a:r>
            <a:endParaRPr lang="en-US" sz="2115" dirty="0"/>
          </a:p>
        </p:txBody>
      </p:sp>
      <p:sp>
        <p:nvSpPr>
          <p:cNvPr id="19" name="Text 6"/>
          <p:cNvSpPr/>
          <p:nvPr/>
        </p:nvSpPr>
        <p:spPr>
          <a:xfrm>
            <a:off x="1858061" y="3455918"/>
            <a:ext cx="6675120" cy="411480"/>
          </a:xfrm>
          <a:prstGeom prst="rect">
            <a:avLst/>
          </a:prstGeom>
          <a:noFill/>
          <a:ln/>
        </p:spPr>
        <p:txBody>
          <a:bodyPr wrap="square" lIns="0" tIns="0" rIns="0" bIns="0" rtlCol="0" anchor="t">
            <a:normAutofit/>
          </a:bodyPr>
          <a:lstStyle/>
          <a:p>
            <a:pPr marL="0" indent="0" algn="l">
              <a:lnSpc>
                <a:spcPts val="2961"/>
              </a:lnSpc>
              <a:buNone/>
            </a:pPr>
            <a:r>
              <a:rPr lang="en-US" sz="2115" b="1" dirty="0">
                <a:solidFill>
                  <a:srgbClr val="FFFFFF"/>
                </a:solidFill>
                <a:latin typeface="Arial" pitchFamily="34" charset="0"/>
                <a:ea typeface="Arial" pitchFamily="34" charset="-122"/>
                <a:cs typeface="Arial" pitchFamily="34" charset="-120"/>
              </a:rPr>
              <a:t>Depuis quelques années, PAPCAR est confront...</a:t>
            </a:r>
            <a:endParaRPr lang="en-US" sz="2115" dirty="0"/>
          </a:p>
        </p:txBody>
      </p:sp>
      <p:sp>
        <p:nvSpPr>
          <p:cNvPr id="20" name="Text 7"/>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21" name="Image 11" descr="preencoded.png"/>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6946" y="388849"/>
            <a:ext cx="256946" cy="226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C47D8"/>
        </a:solidFill>
        <a:effectLst/>
      </p:bgPr>
    </p:bg>
    <p:spTree>
      <p:nvGrpSpPr>
        <p:cNvPr id="1" name=""/>
        <p:cNvGrpSpPr/>
        <p:nvPr/>
      </p:nvGrpSpPr>
      <p:grpSpPr>
        <a:xfrm>
          <a:off x="0" y="0"/>
          <a:ext cx="0" cy="0"/>
          <a:chOff x="0" y="0"/>
          <a:chExt cx="0" cy="0"/>
        </a:xfrm>
      </p:grpSpPr>
      <p:sp>
        <p:nvSpPr>
          <p:cNvPr id="2" name="Shape 0"/>
          <p:cNvSpPr/>
          <p:nvPr/>
        </p:nvSpPr>
        <p:spPr>
          <a:xfrm>
            <a:off x="0" y="0"/>
            <a:ext cx="0" cy="5143500"/>
          </a:xfrm>
          <a:prstGeom prst="rect">
            <a:avLst/>
          </a:prstGeom>
          <a:solidFill>
            <a:srgbClr val="0C1548"/>
          </a:solidFill>
          <a:ln/>
        </p:spPr>
        <p:txBody>
          <a:bodyPr/>
          <a:lstStyle/>
          <a:p>
            <a:endParaRPr lang="fr-FR"/>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3194914" y="807530"/>
            <a:ext cx="7795260" cy="6858857"/>
          </a:xfrm>
          <a:prstGeom prst="rect">
            <a:avLst/>
          </a:prstGeom>
        </p:spPr>
      </p:pic>
      <p:pic>
        <p:nvPicPr>
          <p:cNvPr id="4"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4569257" y="1482357"/>
            <a:ext cx="5051146" cy="5509203"/>
          </a:xfrm>
          <a:prstGeom prst="rect">
            <a:avLst/>
          </a:prstGeom>
        </p:spPr>
      </p:pic>
      <p:pic>
        <p:nvPicPr>
          <p:cNvPr id="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5294376" y="2816581"/>
            <a:ext cx="3419856" cy="2982716"/>
          </a:xfrm>
          <a:prstGeom prst="rect">
            <a:avLst/>
          </a:prstGeom>
        </p:spPr>
      </p:pic>
      <p:sp>
        <p:nvSpPr>
          <p:cNvPr id="6" name="Text 1"/>
          <p:cNvSpPr/>
          <p:nvPr/>
        </p:nvSpPr>
        <p:spPr>
          <a:xfrm>
            <a:off x="5431536" y="642938"/>
            <a:ext cx="2834640" cy="5194935"/>
          </a:xfrm>
          <a:prstGeom prst="rect">
            <a:avLst/>
          </a:prstGeom>
          <a:noFill/>
          <a:ln/>
        </p:spPr>
        <p:txBody>
          <a:bodyPr wrap="square" lIns="0" tIns="0" rIns="0" bIns="0" rtlCol="0" anchor="t">
            <a:normAutofit/>
          </a:bodyPr>
          <a:lstStyle/>
          <a:p>
            <a:pPr marL="0" indent="0" algn="l">
              <a:lnSpc>
                <a:spcPts val="4264"/>
              </a:lnSpc>
              <a:buNone/>
            </a:pPr>
            <a:r>
              <a:rPr lang="en-US" sz="3046" b="1" dirty="0">
                <a:solidFill>
                  <a:srgbClr val="FFFFFF"/>
                </a:solidFill>
                <a:latin typeface="Arial" pitchFamily="34" charset="0"/>
                <a:ea typeface="Arial" pitchFamily="34" charset="-122"/>
                <a:cs typeface="Arial" pitchFamily="34" charset="-120"/>
              </a:rPr>
              <a:t>PAPCAR est leader dans la production et la vente de papier pour l'écriture, l'impression et les arts graphiques. </a:t>
            </a:r>
            <a:endParaRPr lang="en-US" sz="3046" dirty="0"/>
          </a:p>
        </p:txBody>
      </p:sp>
      <p:pic>
        <p:nvPicPr>
          <p:cNvPr id="7" name="Image 3" descr="preencoded.png"/>
          <p:cNvPicPr>
            <a:picLocks noChangeAspect="1"/>
          </p:cNvPicPr>
          <p:nvPr/>
        </p:nvPicPr>
        <p:blipFill>
          <a:blip r:embed="rId9"/>
          <a:stretch>
            <a:fillRect/>
          </a:stretch>
        </p:blipFill>
        <p:spPr>
          <a:xfrm>
            <a:off x="963778" y="642938"/>
            <a:ext cx="3857854" cy="3857625"/>
          </a:xfrm>
          <a:prstGeom prst="rect">
            <a:avLst/>
          </a:prstGeom>
        </p:spPr>
      </p:pic>
      <p:sp>
        <p:nvSpPr>
          <p:cNvPr id="8" name="Text 2"/>
          <p:cNvSpPr/>
          <p:nvPr/>
        </p:nvSpPr>
        <p:spPr>
          <a:xfrm>
            <a:off x="256946" y="205740"/>
            <a:ext cx="548640" cy="154305"/>
          </a:xfrm>
          <a:prstGeom prst="rect">
            <a:avLst/>
          </a:prstGeom>
          <a:noFill/>
          <a:ln/>
        </p:spPr>
        <p:txBody>
          <a:bodyPr wrap="square" lIns="0" tIns="0" rIns="0" bIns="0" rtlCol="0" anchor="t">
            <a:normAutofit/>
          </a:bodyPr>
          <a:lstStyle/>
          <a:p>
            <a:pPr marL="0" indent="0" algn="l">
              <a:lnSpc>
                <a:spcPts val="1035"/>
              </a:lnSpc>
              <a:buNone/>
            </a:pPr>
            <a:r>
              <a:rPr lang="en-US" sz="973" b="1" dirty="0">
                <a:solidFill>
                  <a:srgbClr val="FFFFFF"/>
                </a:solidFill>
                <a:latin typeface="Arial" pitchFamily="34" charset="0"/>
                <a:ea typeface="Arial" pitchFamily="34" charset="-122"/>
                <a:cs typeface="Arial" pitchFamily="34" charset="-120"/>
              </a:rPr>
              <a:t>PAPCAR</a:t>
            </a:r>
            <a:endParaRPr lang="en-US" sz="973" dirty="0"/>
          </a:p>
        </p:txBody>
      </p:sp>
      <p:pic>
        <p:nvPicPr>
          <p:cNvPr id="9" name="Image 4"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6946" y="388849"/>
            <a:ext cx="256946" cy="226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1254</Words>
  <Application>Microsoft Office PowerPoint</Application>
  <PresentationFormat>Affichage à l'écran (16:9)</PresentationFormat>
  <Paragraphs>255</Paragraphs>
  <Slides>55</Slides>
  <Notes>55</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55</vt:i4>
      </vt:variant>
    </vt:vector>
  </HeadingPairs>
  <TitlesOfParts>
    <vt:vector size="57" baseType="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Samuel PARFOURU</cp:lastModifiedBy>
  <cp:revision>1</cp:revision>
  <dcterms:created xsi:type="dcterms:W3CDTF">2024-10-22T08:41:19Z</dcterms:created>
  <dcterms:modified xsi:type="dcterms:W3CDTF">2024-10-22T08:53:28Z</dcterms:modified>
</cp:coreProperties>
</file>